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74" r:id="rId2"/>
    <p:sldId id="256" r:id="rId3"/>
    <p:sldId id="270" r:id="rId4"/>
    <p:sldId id="271" r:id="rId5"/>
    <p:sldId id="257" r:id="rId6"/>
    <p:sldId id="276" r:id="rId7"/>
    <p:sldId id="263" r:id="rId8"/>
    <p:sldId id="262" r:id="rId9"/>
    <p:sldId id="275" r:id="rId10"/>
    <p:sldId id="278" r:id="rId11"/>
    <p:sldId id="279" r:id="rId12"/>
    <p:sldId id="264" r:id="rId13"/>
    <p:sldId id="277" r:id="rId14"/>
    <p:sldId id="280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FF3399"/>
    <a:srgbClr val="00CC00"/>
    <a:srgbClr val="FFFF00"/>
    <a:srgbClr val="FF00FF"/>
    <a:srgbClr val="9CF690"/>
    <a:srgbClr val="FF9999"/>
    <a:srgbClr val="FF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133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33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ECB42-C3E6-4BE2-AF74-72668FAC5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15717-09BF-49C1-A1F6-BF693E919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7941-FB33-4967-B88C-FF66A1C16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36E0E-62C4-4785-B490-C0A5FB7A8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05629-F91C-477C-BEB4-222971622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8BE0B-30E3-4591-818C-FFC476F8D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B3F5F-76C2-4D62-8931-E3DB4CC65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F9816-A315-4227-A102-EE73F2605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3A40-E6DD-4A44-9BDA-9CF5FD4EF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E17FC-7E4E-4AC9-922C-312E22A40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FB3B6-8FAF-40E6-BB7D-530410CAC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0DF62-C626-4D23-B940-826531A01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24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4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4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4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5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5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5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5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5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5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5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25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5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6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6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6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6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6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6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6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6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6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6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7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7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7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27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7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7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8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8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8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8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8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8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8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8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9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9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9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9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030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1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1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F4AE54B-B779-4B1B-BDC2-2AEC2EE02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roditelskoe-sobranie-na-teme-profilaktike-detskogo-dorozhnotransportnogo-travmatizma-2667734.html" TargetMode="External"/><Relationship Id="rId2" Type="http://schemas.openxmlformats.org/officeDocument/2006/relationships/hyperlink" Target="https://nsportal.ru/detskiy-sad/raznoe/2016/03/20/metodicheskoe-posobie-po-profilaktike-detskogo-dorozhno-transportnog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7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928669"/>
            <a:ext cx="8229600" cy="1500199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РАБОТА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ПО ПРОФИЛАКТИКЕ ДДТТ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в  группе раннего возраста «Веселые зайчата»</a:t>
            </a:r>
            <a:endParaRPr lang="ru-RU" dirty="0" smtClean="0"/>
          </a:p>
        </p:txBody>
      </p:sp>
      <p:pic>
        <p:nvPicPr>
          <p:cNvPr id="6" name="Picture 5" descr="C:\Users\1\Pictures\IMG_20190405_0920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3357562"/>
            <a:ext cx="3811385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CC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 rot="10800000" flipV="1">
            <a:off x="5786446" y="3075104"/>
            <a:ext cx="2928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lnSpc>
                <a:spcPct val="150000"/>
              </a:lnSpc>
              <a:spcBef>
                <a:spcPct val="20000"/>
              </a:spcBef>
              <a:buClr>
                <a:srgbClr val="99FF99"/>
              </a:buClr>
              <a:buSzPct val="80000"/>
              <a:defRPr/>
            </a:pPr>
            <a:r>
              <a:rPr lang="ru-RU" sz="24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воспитатель МКДОУ д\с№5             Даценко</a:t>
            </a:r>
            <a:r>
              <a:rPr lang="en-US" sz="24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И.Б</a:t>
            </a:r>
            <a:r>
              <a:rPr lang="ru-RU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 numCol="3"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Тест для водителя-родителя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1.Какой стиль управления вы применяете, если в автомобиле ребе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нок?</a:t>
            </a:r>
          </a:p>
          <a:p>
            <a:pPr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Б)спокойный и осторожный</a:t>
            </a:r>
          </a:p>
          <a:p>
            <a:pPr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В)быстрый и динамичный</a:t>
            </a:r>
          </a:p>
          <a:p>
            <a:pPr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Г)соблюдаю ПДД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Следите ли вы за тем, чтобы ребенок всегда пристегивался ремнем безопасности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А) да, всегда</a:t>
            </a:r>
          </a:p>
          <a:p>
            <a:pPr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Б)да, если ребенок сидит на месте переднего пассажира</a:t>
            </a:r>
          </a:p>
          <a:p>
            <a:pPr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В) только на скоростной автомагистрали</a:t>
            </a:r>
          </a:p>
          <a:p>
            <a:pPr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Г) нет, не слежу.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3.Какое, по вашему мнению, самое безопасное место для ребенка в автомобиле?</a:t>
            </a:r>
          </a:p>
          <a:p>
            <a:pPr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В) на первом сидении пассажира</a:t>
            </a:r>
          </a:p>
          <a:p>
            <a:pPr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Б)на заднем сидении, слева</a:t>
            </a:r>
          </a:p>
          <a:p>
            <a:pPr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В) на заднем сидении, справа</a:t>
            </a:r>
          </a:p>
          <a:p>
            <a:pPr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Г) не знаю.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4.Какое место во время поездки занимает ваш ребенок  в автомобиле?</a:t>
            </a:r>
          </a:p>
          <a:p>
            <a:pPr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А) на переднем сидении пассажира</a:t>
            </a:r>
          </a:p>
          <a:p>
            <a:pPr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Б) на переднем сидении пассажира, только при наличии специального детского сидения</a:t>
            </a:r>
          </a:p>
          <a:p>
            <a:pPr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В)на заднем сидении автомобиля</a:t>
            </a:r>
          </a:p>
          <a:p>
            <a:pPr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Г) на заднем сидении автомобиля при наличии детского сидения.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5.Какие дополнительные меры предосторожности вы используете, чтобы обезопасить ребенка в автомобиле?</a:t>
            </a:r>
          </a:p>
          <a:p>
            <a:pPr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А) перед выездом рассказываю о правилах поведения в автомобиле</a:t>
            </a:r>
          </a:p>
          <a:p>
            <a:pPr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Б)использую дополнительные системы безопасности</a:t>
            </a:r>
          </a:p>
          <a:p>
            <a:pPr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В) тщательней проверяю исправность автомобиля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6.Знаете ли вы, как защитить себя о время ДТП, и учите ли этому ваших детей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А)нет, не знаю</a:t>
            </a:r>
          </a:p>
          <a:p>
            <a:pPr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Б)да, знаю и обучаю</a:t>
            </a:r>
          </a:p>
          <a:p>
            <a:pPr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В) да, знаю, но не обучаю</a:t>
            </a:r>
          </a:p>
          <a:p>
            <a:pPr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Г)считаю это нее важным.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АНАЛИЗ: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теперь проанализируйте ваши ответы. Если это «Нет», «Не знаю», «Считаю не важным», то ваш взгляд на ситуацию опасен. Если вам дорог ваш ребенок, то ваше отношение к безопасности требует серьезной корректировки. Помните, что здоровье, а возможно, и жизнь маленького пассажира зависят от вас, от вашего внимания и знаний. Будьте надежным водителем!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429420"/>
          </a:xfrm>
        </p:spPr>
        <p:txBody>
          <a:bodyPr numCol="3"/>
          <a:lstStyle/>
          <a:p>
            <a:r>
              <a:rPr lang="ru-RU" sz="1400" b="1" u="sng" dirty="0" smtClean="0">
                <a:solidFill>
                  <a:srgbClr val="FF0000"/>
                </a:solidFill>
              </a:rPr>
              <a:t>АНКЕТА ДЛЯ РОДИТЕЛЕЙ</a:t>
            </a:r>
          </a:p>
          <a:p>
            <a:pPr lvl="1"/>
            <a:r>
              <a:rPr lang="ru-RU" sz="1000" dirty="0" smtClean="0"/>
              <a:t>1.Считаете ли Вы важной эту проблему для Вас и Ваших близких?</a:t>
            </a:r>
          </a:p>
          <a:p>
            <a:pPr lvl="1"/>
            <a:r>
              <a:rPr lang="ru-RU" sz="1000" dirty="0" smtClean="0"/>
              <a:t>а) да;</a:t>
            </a:r>
          </a:p>
          <a:p>
            <a:pPr lvl="1"/>
            <a:r>
              <a:rPr lang="ru-RU" sz="1000" dirty="0" smtClean="0"/>
              <a:t>в) нет;</a:t>
            </a:r>
          </a:p>
          <a:p>
            <a:pPr lvl="1"/>
            <a:r>
              <a:rPr lang="ru-RU" sz="1000" dirty="0" smtClean="0"/>
              <a:t>в) затрудняюсь ответить?</a:t>
            </a:r>
          </a:p>
          <a:p>
            <a:pPr lvl="1"/>
            <a:r>
              <a:rPr lang="ru-RU" sz="1000" dirty="0" smtClean="0"/>
              <a:t>2.Как вы думаете, с какого возраста нужно обучать детей ПДД:</a:t>
            </a:r>
          </a:p>
          <a:p>
            <a:pPr lvl="1"/>
            <a:r>
              <a:rPr lang="ru-RU" sz="1000" dirty="0" smtClean="0"/>
              <a:t>а) до 3 лет;</a:t>
            </a:r>
          </a:p>
          <a:p>
            <a:pPr lvl="1"/>
            <a:r>
              <a:rPr lang="ru-RU" sz="1000" dirty="0" smtClean="0"/>
              <a:t>б) ещё до школы;</a:t>
            </a:r>
          </a:p>
          <a:p>
            <a:pPr lvl="1"/>
            <a:r>
              <a:rPr lang="ru-RU" sz="1000" dirty="0" smtClean="0"/>
              <a:t>в) </a:t>
            </a:r>
            <a:r>
              <a:rPr lang="ru-RU" sz="1000" dirty="0" err="1" smtClean="0"/>
              <a:t>в</a:t>
            </a:r>
            <a:r>
              <a:rPr lang="ru-RU" sz="1000" dirty="0" smtClean="0"/>
              <a:t> школе;</a:t>
            </a:r>
          </a:p>
          <a:p>
            <a:pPr lvl="1"/>
            <a:r>
              <a:rPr lang="ru-RU" sz="1000" dirty="0" smtClean="0"/>
              <a:t>г) с 10 лет?</a:t>
            </a:r>
          </a:p>
          <a:p>
            <a:pPr lvl="1"/>
            <a:r>
              <a:rPr lang="ru-RU" sz="1000" dirty="0" smtClean="0"/>
              <a:t>3.Готовы ли вы вместе с детьми участвовать в обучающих программах по ПДД:</a:t>
            </a:r>
          </a:p>
          <a:p>
            <a:pPr lvl="1"/>
            <a:r>
              <a:rPr lang="ru-RU" sz="1000" dirty="0" smtClean="0"/>
              <a:t>а) готовы;</a:t>
            </a:r>
          </a:p>
          <a:p>
            <a:pPr lvl="1"/>
            <a:r>
              <a:rPr lang="ru-RU" sz="1000" dirty="0" smtClean="0"/>
              <a:t>б) не готовы;</a:t>
            </a:r>
          </a:p>
          <a:p>
            <a:pPr lvl="1"/>
            <a:r>
              <a:rPr lang="ru-RU" sz="1000" dirty="0" smtClean="0"/>
              <a:t>в) возможно?</a:t>
            </a:r>
          </a:p>
          <a:p>
            <a:pPr lvl="1"/>
            <a:r>
              <a:rPr lang="ru-RU" sz="1000" dirty="0" smtClean="0"/>
              <a:t>4.Как вы относитесь к соблюдению ПДД:</a:t>
            </a:r>
          </a:p>
          <a:p>
            <a:pPr lvl="1"/>
            <a:r>
              <a:rPr lang="ru-RU" sz="1000" dirty="0" smtClean="0"/>
              <a:t>а) действую, как мне удобно и быстрее;</a:t>
            </a:r>
          </a:p>
          <a:p>
            <a:pPr lvl="1"/>
            <a:r>
              <a:rPr lang="ru-RU" sz="1000" dirty="0" smtClean="0"/>
              <a:t>б) стараюсь соблюдать;</a:t>
            </a:r>
          </a:p>
          <a:p>
            <a:pPr lvl="1"/>
            <a:r>
              <a:rPr lang="ru-RU" sz="1000" dirty="0" smtClean="0"/>
              <a:t>в) всегда соблюдаю?</a:t>
            </a:r>
          </a:p>
          <a:p>
            <a:pPr lvl="1"/>
            <a:r>
              <a:rPr lang="ru-RU" sz="1000" dirty="0" smtClean="0"/>
              <a:t>5.Есть ли в семье автомобиль:</a:t>
            </a:r>
          </a:p>
          <a:p>
            <a:pPr lvl="1"/>
            <a:r>
              <a:rPr lang="ru-RU" sz="1000" dirty="0" smtClean="0"/>
              <a:t>а) да;</a:t>
            </a:r>
          </a:p>
          <a:p>
            <a:pPr lvl="1"/>
            <a:r>
              <a:rPr lang="ru-RU" sz="1000" dirty="0" smtClean="0"/>
              <a:t>б) нет?</a:t>
            </a:r>
          </a:p>
          <a:p>
            <a:pPr lvl="1"/>
            <a:r>
              <a:rPr lang="ru-RU" sz="1000" dirty="0" smtClean="0"/>
              <a:t>6.При поездке в автомобиле, где обычно находится ваш ребёнок-дошкольник:</a:t>
            </a:r>
          </a:p>
          <a:p>
            <a:pPr lvl="1"/>
            <a:r>
              <a:rPr lang="ru-RU" sz="1000" dirty="0" smtClean="0"/>
              <a:t>а) на переднем сиденье;</a:t>
            </a:r>
          </a:p>
          <a:p>
            <a:pPr lvl="1"/>
            <a:r>
              <a:rPr lang="ru-RU" sz="1000" dirty="0" smtClean="0"/>
              <a:t>б) стоит позади передних кресел;</a:t>
            </a:r>
          </a:p>
          <a:p>
            <a:pPr lvl="1"/>
            <a:r>
              <a:rPr lang="ru-RU" sz="1000" dirty="0" smtClean="0"/>
              <a:t>в) сидит на заднем сиденье;</a:t>
            </a:r>
          </a:p>
          <a:p>
            <a:pPr lvl="1"/>
            <a:r>
              <a:rPr lang="ru-RU" sz="1000" dirty="0" smtClean="0"/>
              <a:t>г) сидит в авто кресле на заднем сиденье?</a:t>
            </a:r>
          </a:p>
          <a:p>
            <a:pPr lvl="1"/>
            <a:r>
              <a:rPr lang="ru-RU" sz="1000" dirty="0" smtClean="0"/>
              <a:t>7.Как обычно вы общаетесь с ребёнком на тему безопасности на дороге:</a:t>
            </a:r>
          </a:p>
          <a:p>
            <a:pPr lvl="1"/>
            <a:r>
              <a:rPr lang="ru-RU" sz="1000" dirty="0" smtClean="0"/>
              <a:t>а) говорю, чтобы был внимательным на дороге;</a:t>
            </a:r>
          </a:p>
          <a:p>
            <a:pPr lvl="1"/>
            <a:r>
              <a:rPr lang="ru-RU" sz="1000" dirty="0" smtClean="0"/>
              <a:t>б) обсуждаем маршрут движения;</a:t>
            </a:r>
          </a:p>
          <a:p>
            <a:pPr lvl="1"/>
            <a:r>
              <a:rPr lang="ru-RU" sz="1000" dirty="0" smtClean="0"/>
              <a:t>в) ребёнку достаточно того, что ему рассказывают о ПДД?</a:t>
            </a:r>
          </a:p>
          <a:p>
            <a:pPr lvl="1"/>
            <a:r>
              <a:rPr lang="ru-RU" sz="1000" dirty="0" smtClean="0"/>
              <a:t>8.С кем гуляет ваш ребёнок:</a:t>
            </a:r>
          </a:p>
          <a:p>
            <a:pPr lvl="1"/>
            <a:r>
              <a:rPr lang="ru-RU" sz="1000" dirty="0" smtClean="0"/>
              <a:t>а) один, я наблюдаю из окна;</a:t>
            </a:r>
          </a:p>
          <a:p>
            <a:pPr lvl="1"/>
            <a:r>
              <a:rPr lang="ru-RU" sz="1000" dirty="0" smtClean="0"/>
              <a:t>б) гуляем вместе: ребёнок играет, я сижу на скамейке и разговариваю с соседкой;</a:t>
            </a:r>
          </a:p>
          <a:p>
            <a:pPr lvl="1"/>
            <a:r>
              <a:rPr lang="ru-RU" sz="1000" dirty="0" smtClean="0"/>
              <a:t>в) нахожусь рядом с ребёнком, контролирую ситуацию?</a:t>
            </a:r>
          </a:p>
          <a:p>
            <a:pPr lvl="1"/>
            <a:r>
              <a:rPr lang="ru-RU" sz="1000" dirty="0" smtClean="0"/>
              <a:t>9.Как вы реагируете, если на ваших глазах чужие дети нарушают правила дорожного движения:</a:t>
            </a:r>
          </a:p>
          <a:p>
            <a:pPr lvl="1"/>
            <a:r>
              <a:rPr lang="ru-RU" sz="1000" dirty="0" smtClean="0"/>
              <a:t>а) делаю замечание;</a:t>
            </a:r>
          </a:p>
          <a:p>
            <a:pPr lvl="1"/>
            <a:r>
              <a:rPr lang="ru-RU" sz="1000" dirty="0" smtClean="0"/>
              <a:t>б) не обращаю внимания, у них есть свои родители;</a:t>
            </a:r>
          </a:p>
          <a:p>
            <a:pPr lvl="1"/>
            <a:r>
              <a:rPr lang="ru-RU" sz="1000" dirty="0" smtClean="0"/>
              <a:t>в) затрудняюсь ответить?</a:t>
            </a:r>
          </a:p>
          <a:p>
            <a:pPr lvl="1"/>
            <a:r>
              <a:rPr lang="ru-RU" sz="1000" b="1" dirty="0" smtClean="0"/>
              <a:t> </a:t>
            </a:r>
            <a:endParaRPr lang="ru-RU" sz="1000" dirty="0" smtClean="0"/>
          </a:p>
          <a:p>
            <a:pPr lvl="1"/>
            <a:r>
              <a:rPr lang="ru-RU" sz="1000" b="1" dirty="0" smtClean="0"/>
              <a:t>18</a:t>
            </a:r>
            <a:endParaRPr lang="ru-RU" sz="1000" dirty="0" smtClean="0"/>
          </a:p>
          <a:p>
            <a:pPr lvl="1"/>
            <a:r>
              <a:rPr lang="ru-RU" sz="1000" dirty="0" smtClean="0"/>
              <a:t>10.Как знакомите ребёнка с ПДД:</a:t>
            </a:r>
          </a:p>
          <a:p>
            <a:pPr lvl="1"/>
            <a:r>
              <a:rPr lang="ru-RU" sz="1000" dirty="0" smtClean="0"/>
              <a:t>а) в форме игры;</a:t>
            </a:r>
          </a:p>
          <a:p>
            <a:pPr lvl="1"/>
            <a:r>
              <a:rPr lang="ru-RU" sz="1000" dirty="0" smtClean="0"/>
              <a:t>б) в форме советов и предостережений?</a:t>
            </a:r>
          </a:p>
          <a:p>
            <a:pPr lvl="1"/>
            <a:r>
              <a:rPr lang="ru-RU" sz="1000" dirty="0" smtClean="0"/>
              <a:t>11.Обучаете ли вы своего ребёнка правилам поведения в транспорте:</a:t>
            </a:r>
          </a:p>
          <a:p>
            <a:pPr lvl="1"/>
            <a:r>
              <a:rPr lang="ru-RU" sz="1000" dirty="0" smtClean="0"/>
              <a:t>а) да;</a:t>
            </a:r>
          </a:p>
          <a:p>
            <a:pPr lvl="1"/>
            <a:r>
              <a:rPr lang="ru-RU" sz="1000" dirty="0" smtClean="0"/>
              <a:t>б) нет?</a:t>
            </a:r>
          </a:p>
          <a:p>
            <a:pPr lvl="1"/>
            <a:r>
              <a:rPr lang="ru-RU" sz="1000" dirty="0" smtClean="0"/>
              <a:t>12.Есть ли у вас литература, игры по данной теме:</a:t>
            </a:r>
          </a:p>
          <a:p>
            <a:pPr lvl="1"/>
            <a:r>
              <a:rPr lang="ru-RU" sz="1000" dirty="0" smtClean="0"/>
              <a:t>а) есть;</a:t>
            </a:r>
          </a:p>
          <a:p>
            <a:pPr lvl="1"/>
            <a:r>
              <a:rPr lang="ru-RU" sz="1000" dirty="0" smtClean="0"/>
              <a:t>б) нет?</a:t>
            </a:r>
          </a:p>
          <a:p>
            <a:pPr lvl="1"/>
            <a:r>
              <a:rPr lang="ru-RU" sz="1000" dirty="0" smtClean="0"/>
              <a:t>13.Хотелось бы вам получить квалифицированную консультацию по воспитанию культуры поведения в общественных местах и на улице?</a:t>
            </a:r>
          </a:p>
          <a:p>
            <a:pPr lvl="1"/>
            <a:r>
              <a:rPr lang="ru-RU" sz="1000" dirty="0" smtClean="0"/>
              <a:t>а) да;</a:t>
            </a:r>
          </a:p>
          <a:p>
            <a:pPr lvl="1"/>
            <a:r>
              <a:rPr lang="ru-RU" sz="1000" dirty="0" smtClean="0"/>
              <a:t>б) нет;</a:t>
            </a:r>
          </a:p>
          <a:p>
            <a:pPr lvl="1"/>
            <a:r>
              <a:rPr lang="ru-RU" sz="1000" dirty="0" smtClean="0"/>
              <a:t>в) не знаю?</a:t>
            </a:r>
          </a:p>
          <a:p>
            <a:pPr lvl="1"/>
            <a:r>
              <a:rPr lang="ru-RU" sz="1000" dirty="0" smtClean="0"/>
              <a:t>14. Обучение детей правилам безопасности на дороге – это задача:</a:t>
            </a:r>
          </a:p>
          <a:p>
            <a:pPr lvl="1"/>
            <a:r>
              <a:rPr lang="ru-RU" sz="1000" dirty="0" smtClean="0"/>
              <a:t>а) ГИБДД;</a:t>
            </a:r>
          </a:p>
          <a:p>
            <a:pPr lvl="1"/>
            <a:r>
              <a:rPr lang="ru-RU" sz="1000" dirty="0" smtClean="0"/>
              <a:t>б) детского сада;</a:t>
            </a:r>
          </a:p>
          <a:p>
            <a:pPr lvl="1"/>
            <a:r>
              <a:rPr lang="ru-RU" sz="1000" dirty="0" smtClean="0"/>
              <a:t>в) родителей?</a:t>
            </a:r>
          </a:p>
          <a:p>
            <a:pPr lvl="1"/>
            <a:r>
              <a:rPr lang="ru-RU" sz="1000" dirty="0" smtClean="0"/>
              <a:t>15. Как Вы считаете, на каком уровне ведется работа по ознакомлению детей с Правилами дорожного движения у нас в дошкольном учреждении:</a:t>
            </a:r>
          </a:p>
          <a:p>
            <a:pPr lvl="1"/>
            <a:r>
              <a:rPr lang="ru-RU" sz="1000" dirty="0" smtClean="0"/>
              <a:t>а)на высоком;</a:t>
            </a:r>
          </a:p>
          <a:p>
            <a:pPr lvl="1"/>
            <a:r>
              <a:rPr lang="ru-RU" sz="1000" dirty="0" smtClean="0"/>
              <a:t>б)на среднем;</a:t>
            </a:r>
          </a:p>
          <a:p>
            <a:pPr lvl="1"/>
            <a:r>
              <a:rPr lang="ru-RU" sz="1000" dirty="0" smtClean="0"/>
              <a:t>в)на низком</a:t>
            </a:r>
            <a:r>
              <a:rPr lang="ru-RU" sz="1000" b="1" dirty="0" smtClean="0"/>
              <a:t>.       </a:t>
            </a:r>
            <a:endParaRPr lang="ru-RU" sz="1000" dirty="0" smtClean="0"/>
          </a:p>
          <a:p>
            <a:pPr lvl="1"/>
            <a:endParaRPr lang="ru-RU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Маршрутный лист «Детский сад-Дом»</a:t>
            </a:r>
          </a:p>
        </p:txBody>
      </p:sp>
      <p:pic>
        <p:nvPicPr>
          <p:cNvPr id="5" name="Содержимое 4" descr="G:\д3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3" y="1571613"/>
            <a:ext cx="4357717" cy="4126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G:\д2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285992"/>
            <a:ext cx="4714876" cy="4071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1\Pictures\IMG_20191029_1003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357166"/>
            <a:ext cx="3714776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1" name="Picture 3" descr="C:\Users\1\Pictures\IMG_20191029_1002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5544800" y="-11658600"/>
            <a:ext cx="4023360" cy="3017520"/>
          </a:xfrm>
          <a:prstGeom prst="rect">
            <a:avLst/>
          </a:prstGeom>
          <a:noFill/>
        </p:spPr>
      </p:pic>
      <p:pic>
        <p:nvPicPr>
          <p:cNvPr id="22533" name="Picture 5" descr="C:\Users\1\Pictures\IMG_20191029_0940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3786190"/>
            <a:ext cx="4023360" cy="287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4" name="Picture 6" descr="C:\Users\1\Pictures\IMG_20191029_10025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3786190"/>
            <a:ext cx="3571900" cy="28336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CC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214546" y="0"/>
            <a:ext cx="585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Методическая литература</a:t>
            </a:r>
          </a:p>
        </p:txBody>
      </p:sp>
      <p:pic>
        <p:nvPicPr>
          <p:cNvPr id="22536" name="Picture 8" descr="http://ds5ishim.ru/sites/default/files/maxresdefault_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43570" y="1571612"/>
            <a:ext cx="3214710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/>
          <a:lstStyle/>
          <a:p>
            <a:pPr algn="ctr">
              <a:buNone/>
            </a:pPr>
            <a:r>
              <a:rPr lang="ru-RU" sz="1400" u="sng" dirty="0" smtClean="0">
                <a:solidFill>
                  <a:srgbClr val="FF3300"/>
                </a:solidFill>
                <a:cs typeface="Aharoni" pitchFamily="2" charset="-79"/>
              </a:rPr>
              <a:t>Список литературы</a:t>
            </a:r>
          </a:p>
          <a:p>
            <a:pPr lvl="0"/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Правила дорожного движения. Младшая группа. / сост.Л.Б.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Поддубная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.- Волгоград: ИТД «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Котифей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».-96с.</a:t>
            </a:r>
          </a:p>
          <a:p>
            <a:pPr lvl="0"/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С.А. Казанцев. Безопасная  дорога. Познавательно-игровое пособие.- М.: Кедр, 2005.</a:t>
            </a:r>
          </a:p>
          <a:p>
            <a:pPr lvl="0"/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К.Ю.Белая «Формирование основ безопасности у дошкольников» Пособие для педагогов дошкольных учреждений и родителей.- М.: МОЗАИКА-СИНТЕЗ, 2012.-64с.</a:t>
            </a:r>
          </a:p>
          <a:p>
            <a:pPr lvl="0"/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 Три сигнала  светофора: Дидактические игры, сценарии вечеров досуга: Кн. для воспитателя дет.сада :Из опыта работы / В. А.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Добрякова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, Н.В. Борисова, Т.А.Панина,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С.А.Уклонская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; Сост.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Т.Ф.Саулина.-М.:Просвещение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, 1989.-62с.</a:t>
            </a:r>
          </a:p>
          <a:p>
            <a:pPr lvl="0"/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Основы безопасности жизнедеятельности.1-4 классы : школьный курс в тестах, кроссвордах, стихах, загадках и задачах с картинками / авт.-сост. Г.П.Попова.- Волгоград: Учитель, 2005г.-104с.</a:t>
            </a:r>
          </a:p>
          <a:p>
            <a:pPr lvl="0"/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Как обеспечить безопасность дошкольников : Конспекты занятий по основам безопасности жизнедеятельности детей дошкольного возраста : Кн. для воспитателей дет.сада / К.Ю.Белая, В.Н.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Зимонина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, Л.А.К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ондрыкинская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 и др.- М.: Просвещение, 1998.-96с.</a:t>
            </a:r>
          </a:p>
          <a:p>
            <a:pPr lvl="0"/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Программа и методическое обеспечение по воспитанию безопасного поведения детей дошкольного возраста на дорогах, улице и в транспорте: Метод. Пособие / Авт.-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сост.Р.М.Литвинова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,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М.Б.Палиева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 и др.- Ставрополь: СКИПКРО, 2003.-96с.</a:t>
            </a:r>
          </a:p>
          <a:p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Электронные образовательные ресурсы:</a:t>
            </a:r>
          </a:p>
          <a:p>
            <a:pPr lvl="0"/>
            <a:r>
              <a:rPr lang="ru-RU" sz="1400" u="sng" dirty="0" smtClean="0">
                <a:solidFill>
                  <a:schemeClr val="accent4">
                    <a:lumMod val="25000"/>
                  </a:schemeClr>
                </a:solidFill>
                <a:cs typeface="Aharoni" pitchFamily="2" charset="-79"/>
                <a:hlinkClick r:id="rId2"/>
              </a:rPr>
              <a:t>https://nsportal.ru/detskiy-sad/raznoe/2016/03/20/metodicheskoe-posobie-po-profilaktike-detskogo-dorozhno-transportnogo</a:t>
            </a:r>
            <a:endParaRPr lang="ru-RU" sz="1400" dirty="0" smtClean="0">
              <a:solidFill>
                <a:schemeClr val="accent4">
                  <a:lumMod val="25000"/>
                </a:schemeClr>
              </a:solidFill>
              <a:cs typeface="Aharoni" pitchFamily="2" charset="-79"/>
            </a:endParaRPr>
          </a:p>
          <a:p>
            <a:pPr lvl="0"/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Федеральный Закон «О безопасности дорожного движения»</a:t>
            </a:r>
          </a:p>
          <a:p>
            <a:pPr lvl="0"/>
            <a:r>
              <a:rPr lang="ru-RU" sz="1400" u="sng" dirty="0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  <a:hlinkClick r:id="rId3"/>
              </a:rPr>
              <a:t>https://infourok.ru/roditelskoe-sobranie-na-teme-profilaktike-detskogo-dorozhnotransportnogo-travmatizma-2667734.html</a:t>
            </a:r>
            <a:endParaRPr lang="ru-RU" sz="1400" dirty="0" smtClean="0">
              <a:solidFill>
                <a:schemeClr val="tx2">
                  <a:lumMod val="10000"/>
                </a:schemeClr>
              </a:solidFill>
              <a:cs typeface="Aharoni" pitchFamily="2" charset="-79"/>
            </a:endParaRPr>
          </a:p>
          <a:p>
            <a:pPr lvl="0"/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cs typeface="Aharoni" pitchFamily="2" charset="-79"/>
              </a:rPr>
              <a:t>https://ped-kopilka.ru</a:t>
            </a:r>
          </a:p>
          <a:p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35" name="WordArt 19"/>
          <p:cNvSpPr>
            <a:spLocks noChangeArrowheads="1" noChangeShapeType="1" noTextEdit="1"/>
          </p:cNvSpPr>
          <p:nvPr/>
        </p:nvSpPr>
        <p:spPr bwMode="auto">
          <a:xfrm>
            <a:off x="443375" y="0"/>
            <a:ext cx="8147050" cy="214314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935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Спасибо за внимание</a:t>
            </a:r>
          </a:p>
        </p:txBody>
      </p:sp>
      <p:pic>
        <p:nvPicPr>
          <p:cNvPr id="25602" name="Picture 2" descr="https://picua.org/images/2019/09/04/c0a05a46e94f51cac35f9868aa739b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581" y="1916832"/>
            <a:ext cx="7691438" cy="4572032"/>
          </a:xfrm>
          <a:prstGeom prst="cloudCallout">
            <a:avLst>
              <a:gd name="adj1" fmla="val -24319"/>
              <a:gd name="adj2" fmla="val 49371"/>
            </a:avLst>
          </a:prstGeom>
          <a:noFill/>
          <a:ln w="76200">
            <a:solidFill>
              <a:srgbClr val="00CC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1\Pictures\IMG_20190405_0919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571480"/>
            <a:ext cx="3357586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4" name="Picture 2" descr="C:\Users\1\Pictures\IMG_20190405_0921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500042"/>
            <a:ext cx="3500462" cy="2517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 descr="C:\Users\1\Pictures\IMG_20190405_0927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5544800" y="-11658600"/>
            <a:ext cx="4023360" cy="3017520"/>
          </a:xfrm>
          <a:prstGeom prst="rect">
            <a:avLst/>
          </a:prstGeom>
          <a:noFill/>
        </p:spPr>
      </p:pic>
      <p:pic>
        <p:nvPicPr>
          <p:cNvPr id="6" name="Picture 3" descr="C:\Users\1\Pictures\IMG_20190405_0927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3571876"/>
            <a:ext cx="3500462" cy="258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C:\Users\1\Pictures\IMG_20190405_09273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86380" y="3429000"/>
            <a:ext cx="3000396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1\Pictures\Screenshot_20190404-220325 (2)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3" y="2500306"/>
            <a:ext cx="2571767" cy="4071966"/>
          </a:xfrm>
          <a:prstGeom prst="ellipse">
            <a:avLst/>
          </a:prstGeom>
          <a:ln w="63500" cap="rnd">
            <a:solidFill>
              <a:srgbClr val="FF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10" name="Picture 2" descr="C:\Users\1\Pictures\Screenshot_20190404-220356 (2)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2643182"/>
            <a:ext cx="2786082" cy="3857652"/>
          </a:xfrm>
          <a:prstGeom prst="ellipse">
            <a:avLst/>
          </a:prstGeom>
          <a:ln w="63500" cap="rnd">
            <a:solidFill>
              <a:srgbClr val="FF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11" name="Picture 3" descr="C:\Users\1\Pictures\IMG_20191025_0923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571480"/>
            <a:ext cx="3446068" cy="2857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C:\Users\1\Pictures\IMG_20191025_09274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285728"/>
            <a:ext cx="3786214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4" name="Picture 6" descr="http://www.dou11zeya.ru/sites/default/files/345245_html_5e5c8b8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8993" y="4000504"/>
            <a:ext cx="2214578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1\Pictures\IMG_20191029_0938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3286124"/>
            <a:ext cx="4095779" cy="3286148"/>
          </a:xfrm>
          <a:prstGeom prst="rect">
            <a:avLst/>
          </a:prstGeom>
          <a:ln>
            <a:solidFill>
              <a:srgbClr val="00CC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50" name="Picture 6" descr="C:\Users\1\Pictures\IMG_20191029_0936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57166"/>
            <a:ext cx="3726349" cy="3660462"/>
          </a:xfrm>
          <a:prstGeom prst="rect">
            <a:avLst/>
          </a:prstGeom>
          <a:ln>
            <a:solidFill>
              <a:srgbClr val="9CF69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54" name="Picture 10" descr="https://avatars.mds.yandex.net/get-pdb/1784982/0ea5819b-c95f-403f-8304-01ce754fbe61/s1200?webp=fals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0535" y="357166"/>
            <a:ext cx="4429156" cy="2952744"/>
          </a:xfrm>
          <a:prstGeom prst="ellipse">
            <a:avLst/>
          </a:prstGeom>
          <a:ln w="190500" cap="rnd">
            <a:solidFill>
              <a:srgbClr val="9CF69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1\Pictures\IMG_20191029_093258_6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071810"/>
            <a:ext cx="3857652" cy="35004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554" name="Picture 2" descr="C:\Users\1\Pictures\IMG_20191029_100508_3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857232"/>
            <a:ext cx="3571900" cy="47149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556" name="Picture 4" descr="https://221324.selcdn.ru/prod-media/backend/pictures/820c975e74134752ab79a8a4f6e0b001.larg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500042"/>
            <a:ext cx="2714644" cy="2286016"/>
          </a:xfrm>
          <a:prstGeom prst="flowChartTerminator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3399"/>
                </a:solidFill>
              </a:rPr>
              <a:t>Родительское собрание на тему</a:t>
            </a:r>
            <a:br>
              <a:rPr lang="ru-RU" sz="2800" b="1" dirty="0" smtClean="0">
                <a:solidFill>
                  <a:srgbClr val="FF3399"/>
                </a:solidFill>
              </a:rPr>
            </a:br>
            <a:r>
              <a:rPr lang="ru-RU" sz="2800" b="1" dirty="0" smtClean="0">
                <a:solidFill>
                  <a:srgbClr val="FF3399"/>
                </a:solidFill>
              </a:rPr>
              <a:t>«Ребенок переходит улицу»</a:t>
            </a:r>
          </a:p>
        </p:txBody>
      </p:sp>
      <p:pic>
        <p:nvPicPr>
          <p:cNvPr id="9" name="Содержимое 8" descr="C:\Users\admin\Pictures\2019-04-04\IMG_20190404_15300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5" y="1600200"/>
            <a:ext cx="3643337" cy="3900501"/>
          </a:xfrm>
          <a:prstGeom prst="flowChartPunchedCard">
            <a:avLst/>
          </a:prstGeom>
          <a:noFill/>
          <a:ln w="76200">
            <a:solidFill>
              <a:srgbClr val="00CC00"/>
            </a:solidFill>
          </a:ln>
        </p:spPr>
      </p:pic>
      <p:pic>
        <p:nvPicPr>
          <p:cNvPr id="10" name="Рисунок 9" descr="C:\Users\admin\Pictures\2019-04-04\IMG_20190404_153532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668"/>
          <a:stretch/>
        </p:blipFill>
        <p:spPr bwMode="auto">
          <a:xfrm>
            <a:off x="4572000" y="1500174"/>
            <a:ext cx="4071966" cy="4286280"/>
          </a:xfrm>
          <a:prstGeom prst="flowChartPunchedTape">
            <a:avLst/>
          </a:prstGeom>
          <a:noFill/>
          <a:ln w="76200">
            <a:solidFill>
              <a:srgbClr val="00CC0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admin\Pictures\2019-04-04\IMG_20190404_090747.jpg"/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092"/>
          <a:stretch/>
        </p:blipFill>
        <p:spPr bwMode="auto">
          <a:xfrm>
            <a:off x="4214810" y="1754525"/>
            <a:ext cx="4572032" cy="48177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357158" y="357166"/>
          <a:ext cx="4143404" cy="4286280"/>
        </p:xfrm>
        <a:graphic>
          <a:graphicData uri="http://schemas.openxmlformats.org/presentationml/2006/ole">
            <p:oleObj spid="_x0000_s20482" r:id="rId4" imgW="9097920" imgH="6414840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-2500362" y="277813"/>
            <a:ext cx="11187162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Информация для родителей</a:t>
            </a:r>
          </a:p>
        </p:txBody>
      </p:sp>
      <p:pic>
        <p:nvPicPr>
          <p:cNvPr id="21505" name="Picture 1" descr="C:\Users\1\Pictures\IMG_20191029_0941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14422"/>
            <a:ext cx="3929122" cy="2930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6" name="Picture 2" descr="C:\Users\1\Pictures\IMG_20191029_0942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911180"/>
            <a:ext cx="4143404" cy="2749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7" name="Picture 3" descr="C:\Users\1\Pictures\IMG_20191029_1013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4214818"/>
            <a:ext cx="3714776" cy="2428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508" name="Picture 4" descr="C:\Users\1\Pictures\IMG_20191029_09433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26480" y="428604"/>
            <a:ext cx="2660362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509" name="Picture 5" descr="C:\Users\1\Pictures\IMG_20191029_09434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0562" y="1214422"/>
            <a:ext cx="1785950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642910" y="285728"/>
          <a:ext cx="8072494" cy="6496072"/>
        </p:xfrm>
        <a:graphic>
          <a:graphicData uri="http://schemas.openxmlformats.org/presentationml/2006/ole">
            <p:oleObj spid="_x0000_s41986" r:id="rId3" imgW="10688040" imgH="7556400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266</TotalTime>
  <Words>855</Words>
  <Application>Microsoft Office PowerPoint</Application>
  <PresentationFormat>Экран (4:3)</PresentationFormat>
  <Paragraphs>111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Круги</vt:lpstr>
      <vt:lpstr>Adobe Acrobat Document</vt:lpstr>
      <vt:lpstr>РАБОТА   ПО ПРОФИЛАКТИКЕ ДДТТ  в  группе раннего возраста «Веселые зайчата»</vt:lpstr>
      <vt:lpstr>Слайд 2</vt:lpstr>
      <vt:lpstr>Слайд 3</vt:lpstr>
      <vt:lpstr>Слайд 4</vt:lpstr>
      <vt:lpstr>Слайд 5</vt:lpstr>
      <vt:lpstr>Родительское собрание на тему «Ребенок переходит улицу»</vt:lpstr>
      <vt:lpstr>Слайд 7</vt:lpstr>
      <vt:lpstr>Информация для родителей</vt:lpstr>
      <vt:lpstr>Слайд 9</vt:lpstr>
      <vt:lpstr>Слайд 10</vt:lpstr>
      <vt:lpstr>Слайд 11</vt:lpstr>
      <vt:lpstr>Маршрутный лист «Детский сад-Дом»</vt:lpstr>
      <vt:lpstr>Слайд 13</vt:lpstr>
      <vt:lpstr>Слайд 14</vt:lpstr>
      <vt:lpstr>Слайд 15</vt:lpstr>
    </vt:vector>
  </TitlesOfParts>
  <Company>SCHOOL32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дорожного движения для школьников</dc:title>
  <dc:creator>M-8</dc:creator>
  <cp:lastModifiedBy>Александр</cp:lastModifiedBy>
  <cp:revision>25</cp:revision>
  <dcterms:created xsi:type="dcterms:W3CDTF">2010-03-02T07:45:02Z</dcterms:created>
  <dcterms:modified xsi:type="dcterms:W3CDTF">2020-08-05T07:24:47Z</dcterms:modified>
</cp:coreProperties>
</file>