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61" r:id="rId4"/>
    <p:sldId id="258" r:id="rId5"/>
    <p:sldId id="267" r:id="rId6"/>
    <p:sldId id="263" r:id="rId7"/>
    <p:sldId id="262" r:id="rId8"/>
    <p:sldId id="264" r:id="rId9"/>
    <p:sldId id="268" r:id="rId10"/>
    <p:sldId id="269" r:id="rId11"/>
    <p:sldId id="276" r:id="rId12"/>
    <p:sldId id="270" r:id="rId13"/>
    <p:sldId id="278" r:id="rId14"/>
    <p:sldId id="283" r:id="rId15"/>
    <p:sldId id="279" r:id="rId16"/>
    <p:sldId id="273" r:id="rId17"/>
    <p:sldId id="280" r:id="rId18"/>
    <p:sldId id="274" r:id="rId19"/>
    <p:sldId id="281" r:id="rId20"/>
    <p:sldId id="282" r:id="rId21"/>
    <p:sldId id="265" r:id="rId22"/>
    <p:sldId id="284" r:id="rId23"/>
    <p:sldId id="275" r:id="rId24"/>
    <p:sldId id="271" r:id="rId25"/>
    <p:sldId id="277" r:id="rId26"/>
    <p:sldId id="272" r:id="rId2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F925"/>
    <a:srgbClr val="F71FE8"/>
    <a:srgbClr val="66FF33"/>
    <a:srgbClr val="F81EAF"/>
    <a:srgbClr val="E96987"/>
    <a:srgbClr val="D8EB67"/>
    <a:srgbClr val="3496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103" autoAdjust="0"/>
  </p:normalViewPr>
  <p:slideViewPr>
    <p:cSldViewPr>
      <p:cViewPr>
        <p:scale>
          <a:sx n="75" d="100"/>
          <a:sy n="75" d="100"/>
        </p:scale>
        <p:origin x="-4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обращений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shape val="box"/>
        <c:axId val="45285760"/>
        <c:axId val="46054016"/>
        <c:axId val="0"/>
      </c:bar3DChart>
      <c:catAx>
        <c:axId val="45285760"/>
        <c:scaling>
          <c:orientation val="minMax"/>
        </c:scaling>
        <c:axPos val="b"/>
        <c:tickLblPos val="nextTo"/>
        <c:crossAx val="46054016"/>
        <c:crosses val="autoZero"/>
        <c:auto val="1"/>
        <c:lblAlgn val="ctr"/>
        <c:lblOffset val="100"/>
      </c:catAx>
      <c:valAx>
        <c:axId val="46054016"/>
        <c:scaling>
          <c:orientation val="minMax"/>
        </c:scaling>
        <c:axPos val="l"/>
        <c:majorGridlines/>
        <c:numFmt formatCode="General" sourceLinked="1"/>
        <c:tickLblPos val="nextTo"/>
        <c:crossAx val="4528576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ED599F-09EF-4522-8703-22248EF9AFBF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EA29FE-9A4E-4E50-8D74-62DBBEB81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29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 userDrawn="1"/>
        </p:nvSpPr>
        <p:spPr>
          <a:xfrm rot="167672">
            <a:off x="2698750" y="-42863"/>
            <a:ext cx="842963" cy="6869113"/>
          </a:xfrm>
          <a:custGeom>
            <a:avLst/>
            <a:gdLst>
              <a:gd name="connsiteX0" fmla="*/ 829339 w 829339"/>
              <a:gd name="connsiteY0" fmla="*/ 0 h 6804837"/>
              <a:gd name="connsiteX1" fmla="*/ 531628 w 829339"/>
              <a:gd name="connsiteY1" fmla="*/ 3211033 h 6804837"/>
              <a:gd name="connsiteX2" fmla="*/ 0 w 829339"/>
              <a:gd name="connsiteY2" fmla="*/ 6804837 h 6804837"/>
              <a:gd name="connsiteX3" fmla="*/ 0 w 829339"/>
              <a:gd name="connsiteY3" fmla="*/ 6804837 h 6804837"/>
              <a:gd name="connsiteX0" fmla="*/ 829339 w 906100"/>
              <a:gd name="connsiteY0" fmla="*/ 0 h 6804837"/>
              <a:gd name="connsiteX1" fmla="*/ 531628 w 906100"/>
              <a:gd name="connsiteY1" fmla="*/ 3211033 h 6804837"/>
              <a:gd name="connsiteX2" fmla="*/ 0 w 906100"/>
              <a:gd name="connsiteY2" fmla="*/ 6804837 h 6804837"/>
              <a:gd name="connsiteX3" fmla="*/ 0 w 906100"/>
              <a:gd name="connsiteY3" fmla="*/ 6804837 h 6804837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65545 w 765545"/>
              <a:gd name="connsiteY0" fmla="*/ 0 h 6868632"/>
              <a:gd name="connsiteX1" fmla="*/ 531628 w 765545"/>
              <a:gd name="connsiteY1" fmla="*/ 3274828 h 6868632"/>
              <a:gd name="connsiteX2" fmla="*/ 0 w 765545"/>
              <a:gd name="connsiteY2" fmla="*/ 6868632 h 6868632"/>
              <a:gd name="connsiteX3" fmla="*/ 0 w 765545"/>
              <a:gd name="connsiteY3" fmla="*/ 6868632 h 6868632"/>
              <a:gd name="connsiteX0" fmla="*/ 765545 w 842113"/>
              <a:gd name="connsiteY0" fmla="*/ 0 h 6868632"/>
              <a:gd name="connsiteX1" fmla="*/ 531628 w 842113"/>
              <a:gd name="connsiteY1" fmla="*/ 3274828 h 6868632"/>
              <a:gd name="connsiteX2" fmla="*/ 0 w 842113"/>
              <a:gd name="connsiteY2" fmla="*/ 6868632 h 6868632"/>
              <a:gd name="connsiteX3" fmla="*/ 0 w 842113"/>
              <a:gd name="connsiteY3" fmla="*/ 6868632 h 686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113" h="6868632">
                <a:moveTo>
                  <a:pt x="765545" y="0"/>
                </a:moveTo>
                <a:cubicBezTo>
                  <a:pt x="441252" y="464289"/>
                  <a:pt x="-262269" y="714154"/>
                  <a:pt x="531628" y="3274828"/>
                </a:cubicBezTo>
                <a:cubicBezTo>
                  <a:pt x="1463748" y="6090683"/>
                  <a:pt x="0" y="6868632"/>
                  <a:pt x="0" y="6868632"/>
                </a:cubicBezTo>
                <a:lnTo>
                  <a:pt x="0" y="6868632"/>
                </a:ln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 userDrawn="1"/>
        </p:nvSpPr>
        <p:spPr>
          <a:xfrm rot="189704">
            <a:off x="1976195" y="64026"/>
            <a:ext cx="1471695" cy="6858000"/>
          </a:xfrm>
          <a:custGeom>
            <a:avLst/>
            <a:gdLst>
              <a:gd name="connsiteX0" fmla="*/ 350874 w 350874"/>
              <a:gd name="connsiteY0" fmla="*/ 0 h 6858000"/>
              <a:gd name="connsiteX1" fmla="*/ 0 w 350874"/>
              <a:gd name="connsiteY1" fmla="*/ 6858000 h 6858000"/>
              <a:gd name="connsiteX2" fmla="*/ 350874 w 350874"/>
              <a:gd name="connsiteY2" fmla="*/ 0 h 6858000"/>
              <a:gd name="connsiteX0" fmla="*/ 981778 w 1393284"/>
              <a:gd name="connsiteY0" fmla="*/ 0 h 6859149"/>
              <a:gd name="connsiteX1" fmla="*/ 630904 w 1393284"/>
              <a:gd name="connsiteY1" fmla="*/ 6858000 h 6859149"/>
              <a:gd name="connsiteX2" fmla="*/ 981778 w 1393284"/>
              <a:gd name="connsiteY2" fmla="*/ 0 h 685914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132877 w 1773156"/>
              <a:gd name="connsiteY0" fmla="*/ 140562 h 6999465"/>
              <a:gd name="connsiteX1" fmla="*/ 782003 w 1773156"/>
              <a:gd name="connsiteY1" fmla="*/ 6998562 h 6999465"/>
              <a:gd name="connsiteX2" fmla="*/ 1132877 w 1773156"/>
              <a:gd name="connsiteY2" fmla="*/ 140562 h 6999465"/>
              <a:gd name="connsiteX0" fmla="*/ 1088002 w 1728281"/>
              <a:gd name="connsiteY0" fmla="*/ 88726 h 6947629"/>
              <a:gd name="connsiteX1" fmla="*/ 737128 w 1728281"/>
              <a:gd name="connsiteY1" fmla="*/ 6946726 h 6947629"/>
              <a:gd name="connsiteX2" fmla="*/ 1088002 w 1728281"/>
              <a:gd name="connsiteY2" fmla="*/ 88726 h 6947629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625032"/>
              <a:gd name="connsiteY0" fmla="*/ 0 h 6858831"/>
              <a:gd name="connsiteX1" fmla="*/ 734611 w 1625032"/>
              <a:gd name="connsiteY1" fmla="*/ 6858000 h 6858831"/>
              <a:gd name="connsiteX2" fmla="*/ 1085485 w 1625032"/>
              <a:gd name="connsiteY2" fmla="*/ 0 h 6858831"/>
              <a:gd name="connsiteX0" fmla="*/ 1157562 w 1697109"/>
              <a:gd name="connsiteY0" fmla="*/ 0 h 6858831"/>
              <a:gd name="connsiteX1" fmla="*/ 806688 w 1697109"/>
              <a:gd name="connsiteY1" fmla="*/ 6858000 h 6858831"/>
              <a:gd name="connsiteX2" fmla="*/ 1157562 w 1697109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531348 w 1070895"/>
              <a:gd name="connsiteY0" fmla="*/ 0 h 6858831"/>
              <a:gd name="connsiteX1" fmla="*/ 180474 w 1070895"/>
              <a:gd name="connsiteY1" fmla="*/ 6858000 h 6858831"/>
              <a:gd name="connsiteX2" fmla="*/ 531348 w 1070895"/>
              <a:gd name="connsiteY2" fmla="*/ 0 h 6858831"/>
              <a:gd name="connsiteX0" fmla="*/ 884142 w 1423689"/>
              <a:gd name="connsiteY0" fmla="*/ 0 h 6858831"/>
              <a:gd name="connsiteX1" fmla="*/ 533268 w 1423689"/>
              <a:gd name="connsiteY1" fmla="*/ 6858000 h 6858831"/>
              <a:gd name="connsiteX2" fmla="*/ 884142 w 1423689"/>
              <a:gd name="connsiteY2" fmla="*/ 0 h 6858831"/>
              <a:gd name="connsiteX0" fmla="*/ 853263 w 1392810"/>
              <a:gd name="connsiteY0" fmla="*/ 0 h 6858831"/>
              <a:gd name="connsiteX1" fmla="*/ 502389 w 1392810"/>
              <a:gd name="connsiteY1" fmla="*/ 6858000 h 6858831"/>
              <a:gd name="connsiteX2" fmla="*/ 853263 w 1392810"/>
              <a:gd name="connsiteY2" fmla="*/ 0 h 6858831"/>
              <a:gd name="connsiteX0" fmla="*/ 925239 w 1464786"/>
              <a:gd name="connsiteY0" fmla="*/ 0 h 6858831"/>
              <a:gd name="connsiteX1" fmla="*/ 574365 w 1464786"/>
              <a:gd name="connsiteY1" fmla="*/ 6858000 h 6858831"/>
              <a:gd name="connsiteX2" fmla="*/ 925239 w 1464786"/>
              <a:gd name="connsiteY2" fmla="*/ 0 h 6858831"/>
              <a:gd name="connsiteX0" fmla="*/ 925239 w 1097863"/>
              <a:gd name="connsiteY0" fmla="*/ 0 h 6859035"/>
              <a:gd name="connsiteX1" fmla="*/ 574365 w 1097863"/>
              <a:gd name="connsiteY1" fmla="*/ 6858000 h 6859035"/>
              <a:gd name="connsiteX2" fmla="*/ 925239 w 1097863"/>
              <a:gd name="connsiteY2" fmla="*/ 0 h 6859035"/>
              <a:gd name="connsiteX0" fmla="*/ 925239 w 1198039"/>
              <a:gd name="connsiteY0" fmla="*/ 0 h 6858000"/>
              <a:gd name="connsiteX1" fmla="*/ 574365 w 1198039"/>
              <a:gd name="connsiteY1" fmla="*/ 6858000 h 6858000"/>
              <a:gd name="connsiteX2" fmla="*/ 925239 w 1198039"/>
              <a:gd name="connsiteY2" fmla="*/ 0 h 6858000"/>
              <a:gd name="connsiteX0" fmla="*/ 925239 w 1193849"/>
              <a:gd name="connsiteY0" fmla="*/ 0 h 6858000"/>
              <a:gd name="connsiteX1" fmla="*/ 574365 w 1193849"/>
              <a:gd name="connsiteY1" fmla="*/ 6858000 h 6858000"/>
              <a:gd name="connsiteX2" fmla="*/ 925239 w 1193849"/>
              <a:gd name="connsiteY2" fmla="*/ 0 h 6858000"/>
              <a:gd name="connsiteX0" fmla="*/ 925239 w 1345409"/>
              <a:gd name="connsiteY0" fmla="*/ 0 h 6858000"/>
              <a:gd name="connsiteX1" fmla="*/ 574365 w 1345409"/>
              <a:gd name="connsiteY1" fmla="*/ 6858000 h 6858000"/>
              <a:gd name="connsiteX2" fmla="*/ 925239 w 1345409"/>
              <a:gd name="connsiteY2" fmla="*/ 0 h 6858000"/>
              <a:gd name="connsiteX0" fmla="*/ 925239 w 1327679"/>
              <a:gd name="connsiteY0" fmla="*/ 0 h 6858000"/>
              <a:gd name="connsiteX1" fmla="*/ 574365 w 1327679"/>
              <a:gd name="connsiteY1" fmla="*/ 6858000 h 6858000"/>
              <a:gd name="connsiteX2" fmla="*/ 925239 w 1327679"/>
              <a:gd name="connsiteY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679" h="6858000">
                <a:moveTo>
                  <a:pt x="925239" y="0"/>
                </a:moveTo>
                <a:cubicBezTo>
                  <a:pt x="-967356" y="2498651"/>
                  <a:pt x="2860365" y="4901609"/>
                  <a:pt x="574365" y="6858000"/>
                </a:cubicBezTo>
                <a:cubicBezTo>
                  <a:pt x="2520123" y="4444409"/>
                  <a:pt x="-1786063" y="2870791"/>
                  <a:pt x="92523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лилиния 5"/>
          <p:cNvSpPr/>
          <p:nvPr userDrawn="1"/>
        </p:nvSpPr>
        <p:spPr>
          <a:xfrm>
            <a:off x="1367830" y="-20782"/>
            <a:ext cx="1764010" cy="6889173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296" h="6889173">
                <a:moveTo>
                  <a:pt x="1543718" y="10391"/>
                </a:moveTo>
                <a:lnTo>
                  <a:pt x="1450199" y="0"/>
                </a:lnTo>
                <a:cubicBezTo>
                  <a:pt x="303735" y="1423554"/>
                  <a:pt x="-562173" y="3834246"/>
                  <a:pt x="442281" y="5081155"/>
                </a:cubicBezTo>
                <a:cubicBezTo>
                  <a:pt x="1467518" y="6182591"/>
                  <a:pt x="1713435" y="6057900"/>
                  <a:pt x="1055345" y="6889173"/>
                </a:cubicBezTo>
                <a:lnTo>
                  <a:pt x="1107299" y="6889173"/>
                </a:lnTo>
                <a:cubicBezTo>
                  <a:pt x="1862372" y="6096001"/>
                  <a:pt x="1910862" y="5739246"/>
                  <a:pt x="909872" y="4073237"/>
                </a:cubicBezTo>
                <a:cubicBezTo>
                  <a:pt x="102845" y="2635828"/>
                  <a:pt x="636246" y="1042555"/>
                  <a:pt x="1543718" y="103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олилиния 6"/>
          <p:cNvSpPr/>
          <p:nvPr userDrawn="1"/>
        </p:nvSpPr>
        <p:spPr>
          <a:xfrm>
            <a:off x="1259632" y="-13855"/>
            <a:ext cx="1726742" cy="7034646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926976 w 1926976"/>
              <a:gd name="connsiteY0" fmla="*/ 0 h 7034646"/>
              <a:gd name="connsiteX1" fmla="*/ 1450199 w 1926976"/>
              <a:gd name="connsiteY1" fmla="*/ 145473 h 7034646"/>
              <a:gd name="connsiteX2" fmla="*/ 442281 w 1926976"/>
              <a:gd name="connsiteY2" fmla="*/ 5226628 h 7034646"/>
              <a:gd name="connsiteX3" fmla="*/ 1055345 w 1926976"/>
              <a:gd name="connsiteY3" fmla="*/ 7034646 h 7034646"/>
              <a:gd name="connsiteX4" fmla="*/ 1107299 w 1926976"/>
              <a:gd name="connsiteY4" fmla="*/ 7034646 h 7034646"/>
              <a:gd name="connsiteX5" fmla="*/ 909872 w 1926976"/>
              <a:gd name="connsiteY5" fmla="*/ 4218710 h 7034646"/>
              <a:gd name="connsiteX6" fmla="*/ 1926976 w 1926976"/>
              <a:gd name="connsiteY6" fmla="*/ 0 h 7034646"/>
              <a:gd name="connsiteX0" fmla="*/ 1862534 w 1862534"/>
              <a:gd name="connsiteY0" fmla="*/ 0 h 7034646"/>
              <a:gd name="connsiteX1" fmla="*/ 1710051 w 1862534"/>
              <a:gd name="connsiteY1" fmla="*/ 10391 h 7034646"/>
              <a:gd name="connsiteX2" fmla="*/ 377839 w 1862534"/>
              <a:gd name="connsiteY2" fmla="*/ 5226628 h 7034646"/>
              <a:gd name="connsiteX3" fmla="*/ 990903 w 1862534"/>
              <a:gd name="connsiteY3" fmla="*/ 7034646 h 7034646"/>
              <a:gd name="connsiteX4" fmla="*/ 1042857 w 1862534"/>
              <a:gd name="connsiteY4" fmla="*/ 7034646 h 7034646"/>
              <a:gd name="connsiteX5" fmla="*/ 845430 w 1862534"/>
              <a:gd name="connsiteY5" fmla="*/ 4218710 h 7034646"/>
              <a:gd name="connsiteX6" fmla="*/ 1862534 w 1862534"/>
              <a:gd name="connsiteY6" fmla="*/ 0 h 7034646"/>
              <a:gd name="connsiteX0" fmla="*/ 1542590 w 1542590"/>
              <a:gd name="connsiteY0" fmla="*/ 0 h 7034646"/>
              <a:gd name="connsiteX1" fmla="*/ 1390107 w 1542590"/>
              <a:gd name="connsiteY1" fmla="*/ 10391 h 7034646"/>
              <a:gd name="connsiteX2" fmla="*/ 460806 w 1542590"/>
              <a:gd name="connsiteY2" fmla="*/ 4312228 h 7034646"/>
              <a:gd name="connsiteX3" fmla="*/ 670959 w 1542590"/>
              <a:gd name="connsiteY3" fmla="*/ 7034646 h 7034646"/>
              <a:gd name="connsiteX4" fmla="*/ 722913 w 1542590"/>
              <a:gd name="connsiteY4" fmla="*/ 7034646 h 7034646"/>
              <a:gd name="connsiteX5" fmla="*/ 525486 w 1542590"/>
              <a:gd name="connsiteY5" fmla="*/ 4218710 h 7034646"/>
              <a:gd name="connsiteX6" fmla="*/ 1542590 w 1542590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585578 w 1602682"/>
              <a:gd name="connsiteY5" fmla="*/ 4218710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1185032 w 1602682"/>
              <a:gd name="connsiteY5" fmla="*/ 5673438 h 7034646"/>
              <a:gd name="connsiteX6" fmla="*/ 1602682 w 1602682"/>
              <a:gd name="connsiteY6" fmla="*/ 0 h 7034646"/>
              <a:gd name="connsiteX0" fmla="*/ 1602682 w 1633050"/>
              <a:gd name="connsiteY0" fmla="*/ 0 h 7034646"/>
              <a:gd name="connsiteX1" fmla="*/ 1450199 w 1633050"/>
              <a:gd name="connsiteY1" fmla="*/ 10391 h 7034646"/>
              <a:gd name="connsiteX2" fmla="*/ 442281 w 1633050"/>
              <a:gd name="connsiteY2" fmla="*/ 5185065 h 7034646"/>
              <a:gd name="connsiteX3" fmla="*/ 731051 w 1633050"/>
              <a:gd name="connsiteY3" fmla="*/ 7034646 h 7034646"/>
              <a:gd name="connsiteX4" fmla="*/ 783005 w 1633050"/>
              <a:gd name="connsiteY4" fmla="*/ 7034646 h 7034646"/>
              <a:gd name="connsiteX5" fmla="*/ 1185032 w 1633050"/>
              <a:gd name="connsiteY5" fmla="*/ 5673438 h 7034646"/>
              <a:gd name="connsiteX6" fmla="*/ 1602682 w 1633050"/>
              <a:gd name="connsiteY6" fmla="*/ 0 h 703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3050" h="7034646">
                <a:moveTo>
                  <a:pt x="1602682" y="0"/>
                </a:moveTo>
                <a:lnTo>
                  <a:pt x="1450199" y="10391"/>
                </a:lnTo>
                <a:cubicBezTo>
                  <a:pt x="303735" y="1433945"/>
                  <a:pt x="-562173" y="3938156"/>
                  <a:pt x="442281" y="5185065"/>
                </a:cubicBezTo>
                <a:cubicBezTo>
                  <a:pt x="1467518" y="6286501"/>
                  <a:pt x="1389141" y="6203373"/>
                  <a:pt x="731051" y="7034646"/>
                </a:cubicBezTo>
                <a:lnTo>
                  <a:pt x="783005" y="7034646"/>
                </a:lnTo>
                <a:cubicBezTo>
                  <a:pt x="1066676" y="6771410"/>
                  <a:pt x="2276283" y="6473537"/>
                  <a:pt x="1185032" y="5673438"/>
                </a:cubicBezTo>
                <a:cubicBezTo>
                  <a:pt x="-850384" y="3893129"/>
                  <a:pt x="695210" y="1032164"/>
                  <a:pt x="160268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олилиния 7"/>
          <p:cNvSpPr/>
          <p:nvPr userDrawn="1"/>
        </p:nvSpPr>
        <p:spPr>
          <a:xfrm>
            <a:off x="0" y="0"/>
            <a:ext cx="2795155" cy="6878782"/>
          </a:xfrm>
          <a:custGeom>
            <a:avLst/>
            <a:gdLst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22318 w 2795155"/>
              <a:gd name="connsiteY4" fmla="*/ 5288973 h 6878782"/>
              <a:gd name="connsiteX5" fmla="*/ 2795155 w 2795155"/>
              <a:gd name="connsiteY5" fmla="*/ 0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5155" h="6878782">
                <a:moveTo>
                  <a:pt x="2795155" y="0"/>
                </a:moveTo>
                <a:lnTo>
                  <a:pt x="0" y="0"/>
                </a:lnTo>
                <a:lnTo>
                  <a:pt x="0" y="6858000"/>
                </a:lnTo>
                <a:lnTo>
                  <a:pt x="2337955" y="6878782"/>
                </a:lnTo>
                <a:cubicBezTo>
                  <a:pt x="3141519" y="6255328"/>
                  <a:pt x="2635827" y="5912427"/>
                  <a:pt x="1922318" y="5288973"/>
                </a:cubicBezTo>
                <a:cubicBezTo>
                  <a:pt x="606137" y="4201392"/>
                  <a:pt x="1575955" y="1409700"/>
                  <a:pt x="279515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31115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1340768"/>
            <a:ext cx="4030216" cy="1373043"/>
          </a:xfrm>
        </p:spPr>
        <p:txBody>
          <a:bodyPr/>
          <a:lstStyle>
            <a:lvl1pPr>
              <a:defRPr b="1" cap="none" spc="300">
                <a:ln w="11430" cmpd="sng">
                  <a:noFill/>
                  <a:prstDash val="solid"/>
                  <a:miter lim="800000"/>
                </a:ln>
                <a:gradFill>
                  <a:gsLst>
                    <a:gs pos="53000">
                      <a:schemeClr val="accent3">
                        <a:lumMod val="50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383899"/>
            <a:ext cx="4049037" cy="1849617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-26988" y="-1220788"/>
            <a:ext cx="9182101" cy="10085388"/>
            <a:chOff x="-26242" y="-1220213"/>
            <a:chExt cx="9180633" cy="10084136"/>
          </a:xfrm>
        </p:grpSpPr>
        <p:sp>
          <p:nvSpPr>
            <p:cNvPr id="5" name="Полилиния 4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9" name="Полилиния 18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Полилиния 16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0" name="Группа 9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5" name="Полилиния 14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1" name="Группа 10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3" name="Полилиния 12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Полилиния 13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2" name="Полилиния 11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21" name="Группа 26"/>
          <p:cNvGrpSpPr>
            <a:grpSpLocks/>
          </p:cNvGrpSpPr>
          <p:nvPr userDrawn="1"/>
        </p:nvGrpSpPr>
        <p:grpSpPr bwMode="auto">
          <a:xfrm rot="7987570">
            <a:off x="2709069" y="6420644"/>
            <a:ext cx="307975" cy="449263"/>
            <a:chOff x="2857488" y="4883951"/>
            <a:chExt cx="571504" cy="903297"/>
          </a:xfrm>
        </p:grpSpPr>
        <p:sp>
          <p:nvSpPr>
            <p:cNvPr id="22" name="Овал 21"/>
            <p:cNvSpPr/>
            <p:nvPr/>
          </p:nvSpPr>
          <p:spPr>
            <a:xfrm>
              <a:off x="3003057" y="4933053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stCxn id="29" idx="0"/>
              <a:endCxn id="29" idx="4"/>
            </p:cNvCxnSpPr>
            <p:nvPr/>
          </p:nvCxnSpPr>
          <p:spPr>
            <a:xfrm rot="16200000" flipH="1">
              <a:off x="2749877" y="539541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3067407" y="4883671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02108" y="5143844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927571" y="5287375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7378" y="543189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000651" y="5573316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14207" y="5145770"/>
              <a:ext cx="73646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86474" y="528762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415" y="5427631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12750" y="5575241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4" name="Группа 39"/>
          <p:cNvGrpSpPr>
            <a:grpSpLocks/>
          </p:cNvGrpSpPr>
          <p:nvPr userDrawn="1"/>
        </p:nvGrpSpPr>
        <p:grpSpPr bwMode="auto">
          <a:xfrm rot="-7840260">
            <a:off x="128587" y="6346826"/>
            <a:ext cx="307975" cy="450850"/>
            <a:chOff x="2857488" y="4883951"/>
            <a:chExt cx="571504" cy="903297"/>
          </a:xfrm>
        </p:grpSpPr>
        <p:sp>
          <p:nvSpPr>
            <p:cNvPr id="35" name="Овал 34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Овал 35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42" idx="0"/>
              <a:endCxn id="42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7" name="Группа 52"/>
          <p:cNvGrpSpPr>
            <a:grpSpLocks/>
          </p:cNvGrpSpPr>
          <p:nvPr userDrawn="1"/>
        </p:nvGrpSpPr>
        <p:grpSpPr bwMode="auto">
          <a:xfrm rot="4965394">
            <a:off x="8589169" y="103982"/>
            <a:ext cx="306387" cy="450850"/>
            <a:chOff x="2857488" y="4883951"/>
            <a:chExt cx="571504" cy="903297"/>
          </a:xfrm>
        </p:grpSpPr>
        <p:sp>
          <p:nvSpPr>
            <p:cNvPr id="48" name="Овал 47"/>
            <p:cNvSpPr/>
            <p:nvPr/>
          </p:nvSpPr>
          <p:spPr>
            <a:xfrm>
              <a:off x="2997141" y="4931854"/>
              <a:ext cx="287232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Овал 48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50" name="Прямая соединительная линия 49"/>
            <p:cNvCxnSpPr>
              <a:stCxn id="55" idx="0"/>
              <a:endCxn id="55" idx="4"/>
            </p:cNvCxnSpPr>
            <p:nvPr/>
          </p:nvCxnSpPr>
          <p:spPr>
            <a:xfrm rot="16200000" flipH="1">
              <a:off x="2749026" y="5396448"/>
              <a:ext cx="785615" cy="2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>
              <a:off x="3068926" y="4886566"/>
              <a:ext cx="14213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998914" y="5147891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925552" y="5288569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6189" y="5432947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999009" y="5574345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14150" y="5145213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86595" y="5289764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4295" y="5433744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13870" y="5574820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6060035" cy="1224136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948" y="2231840"/>
            <a:ext cx="8229600" cy="4234233"/>
          </a:xfrm>
          <a:solidFill>
            <a:schemeClr val="bg1">
              <a:alpha val="69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-90488" y="-26988"/>
            <a:ext cx="9299576" cy="8086726"/>
            <a:chOff x="-89897" y="0"/>
            <a:chExt cx="9298389" cy="8086773"/>
          </a:xfrm>
        </p:grpSpPr>
        <p:sp>
          <p:nvSpPr>
            <p:cNvPr id="5" name="Полилиния 4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Группа 10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4" name="Полилиния 13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Полилиния 14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Полилиния 8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8" name="Группа 20"/>
          <p:cNvGrpSpPr>
            <a:grpSpLocks/>
          </p:cNvGrpSpPr>
          <p:nvPr userDrawn="1"/>
        </p:nvGrpSpPr>
        <p:grpSpPr bwMode="auto">
          <a:xfrm rot="4495045">
            <a:off x="7750969" y="2101056"/>
            <a:ext cx="307975" cy="449263"/>
            <a:chOff x="2857488" y="4883951"/>
            <a:chExt cx="571504" cy="903297"/>
          </a:xfrm>
        </p:grpSpPr>
        <p:sp>
          <p:nvSpPr>
            <p:cNvPr id="19" name="Овал 18"/>
            <p:cNvSpPr/>
            <p:nvPr/>
          </p:nvSpPr>
          <p:spPr>
            <a:xfrm>
              <a:off x="2999566" y="4929671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19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1" name="Прямая соединительная линия 20"/>
            <p:cNvCxnSpPr>
              <a:stCxn id="0" idx="0"/>
              <a:endCxn id="0" idx="4"/>
            </p:cNvCxnSpPr>
            <p:nvPr/>
          </p:nvCxnSpPr>
          <p:spPr>
            <a:xfrm rot="16200000" flipH="1">
              <a:off x="2748605" y="5392855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Овал 21"/>
            <p:cNvSpPr/>
            <p:nvPr/>
          </p:nvSpPr>
          <p:spPr>
            <a:xfrm>
              <a:off x="3067109" y="4880727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999721" y="5144997"/>
              <a:ext cx="70702" cy="734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926280" y="5282600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926684" y="5428170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00772" y="5571684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210498" y="5144162"/>
              <a:ext cx="73648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285735" y="5284650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286906" y="5427140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11551" y="5570854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1" name="Группа 33"/>
          <p:cNvGrpSpPr>
            <a:grpSpLocks/>
          </p:cNvGrpSpPr>
          <p:nvPr userDrawn="1"/>
        </p:nvGrpSpPr>
        <p:grpSpPr bwMode="auto">
          <a:xfrm rot="-7840260">
            <a:off x="6442869" y="4836319"/>
            <a:ext cx="307975" cy="449263"/>
            <a:chOff x="2857488" y="4883951"/>
            <a:chExt cx="571504" cy="903297"/>
          </a:xfrm>
        </p:grpSpPr>
        <p:sp>
          <p:nvSpPr>
            <p:cNvPr id="32" name="Овал 31"/>
            <p:cNvSpPr/>
            <p:nvPr/>
          </p:nvSpPr>
          <p:spPr>
            <a:xfrm>
              <a:off x="3007290" y="4929357"/>
              <a:ext cx="285753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4" name="Прямая соединительная линия 33"/>
            <p:cNvCxnSpPr>
              <a:stCxn id="0" idx="0"/>
              <a:endCxn id="0" idx="4"/>
            </p:cNvCxnSpPr>
            <p:nvPr/>
          </p:nvCxnSpPr>
          <p:spPr>
            <a:xfrm rot="16200000" flipH="1">
              <a:off x="2751536" y="539324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Овал 34"/>
            <p:cNvSpPr/>
            <p:nvPr/>
          </p:nvSpPr>
          <p:spPr>
            <a:xfrm>
              <a:off x="3069493" y="4883135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002941" y="5142271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932130" y="528762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931649" y="5430260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004696" y="557264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219863" y="5143597"/>
              <a:ext cx="73648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289716" y="5286710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289236" y="542934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17465" y="5574312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4" name="Группа 43"/>
          <p:cNvGrpSpPr/>
          <p:nvPr userDrawn="1"/>
        </p:nvGrpSpPr>
        <p:grpSpPr>
          <a:xfrm rot="16758158">
            <a:off x="1276616" y="130200"/>
            <a:ext cx="307901" cy="450659"/>
            <a:chOff x="2857488" y="4883951"/>
            <a:chExt cx="571504" cy="90329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45" name="Овал 44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Овал 45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7" name="Прямая соединительная линия 46"/>
            <p:cNvCxnSpPr>
              <a:stCxn id="49" idx="0"/>
              <a:endCxn id="49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Овал 47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7470" y="5447383"/>
            <a:ext cx="6249293" cy="1362075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260649"/>
            <a:ext cx="6884924" cy="1701152"/>
          </a:xfrm>
        </p:spPr>
        <p:txBody>
          <a:bodyPr rtlCol="0">
            <a:normAutofit/>
          </a:bodyPr>
          <a:lstStyle>
            <a:lvl1pPr>
              <a:defRPr lang="ru-RU" smtClean="0"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 userDrawn="1"/>
        </p:nvGrpSpPr>
        <p:grpSpPr bwMode="auto">
          <a:xfrm>
            <a:off x="-26988" y="-1220788"/>
            <a:ext cx="9182101" cy="10085388"/>
            <a:chOff x="-26242" y="-1220213"/>
            <a:chExt cx="9180633" cy="10084136"/>
          </a:xfrm>
        </p:grpSpPr>
        <p:sp>
          <p:nvSpPr>
            <p:cNvPr id="3" name="Полилиния 2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5" name="Группа 7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Полилиния 16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" name="Группа 8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Полилиния 14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7" name="Группа 9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" name="Группа 10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3" name="Полилиния 12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Полилиния 13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9" name="Группа 11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1" name="Полилиния 10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0" name="Полилиния 9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9" name="Группа 21"/>
          <p:cNvGrpSpPr>
            <a:grpSpLocks/>
          </p:cNvGrpSpPr>
          <p:nvPr userDrawn="1"/>
        </p:nvGrpSpPr>
        <p:grpSpPr bwMode="auto">
          <a:xfrm rot="7987570">
            <a:off x="2709069" y="6420644"/>
            <a:ext cx="307975" cy="449263"/>
            <a:chOff x="2857488" y="4883951"/>
            <a:chExt cx="571504" cy="903297"/>
          </a:xfrm>
        </p:grpSpPr>
        <p:sp>
          <p:nvSpPr>
            <p:cNvPr id="20" name="Овал 19"/>
            <p:cNvSpPr/>
            <p:nvPr/>
          </p:nvSpPr>
          <p:spPr>
            <a:xfrm>
              <a:off x="3003057" y="4933053"/>
              <a:ext cx="285751" cy="1436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Овал 20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49877" y="5395414"/>
              <a:ext cx="785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3067407" y="4883671"/>
              <a:ext cx="141403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002108" y="5143844"/>
              <a:ext cx="70702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927571" y="5287375"/>
              <a:ext cx="73648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927378" y="5431893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0651" y="5573316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214207" y="5145770"/>
              <a:ext cx="73646" cy="73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286474" y="5287625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86415" y="5427631"/>
              <a:ext cx="70702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2750" y="5575241"/>
              <a:ext cx="73646" cy="702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2" name="Группа 34"/>
          <p:cNvGrpSpPr>
            <a:grpSpLocks/>
          </p:cNvGrpSpPr>
          <p:nvPr userDrawn="1"/>
        </p:nvGrpSpPr>
        <p:grpSpPr bwMode="auto">
          <a:xfrm rot="-7840260">
            <a:off x="128587" y="6346826"/>
            <a:ext cx="307975" cy="450850"/>
            <a:chOff x="2857488" y="4883951"/>
            <a:chExt cx="571504" cy="903297"/>
          </a:xfrm>
        </p:grpSpPr>
        <p:sp>
          <p:nvSpPr>
            <p:cNvPr id="33" name="Овал 32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5" name="Прямая соединительная линия 34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5" name="Группа 47"/>
          <p:cNvGrpSpPr>
            <a:grpSpLocks/>
          </p:cNvGrpSpPr>
          <p:nvPr userDrawn="1"/>
        </p:nvGrpSpPr>
        <p:grpSpPr bwMode="auto">
          <a:xfrm rot="4965394">
            <a:off x="8589169" y="103982"/>
            <a:ext cx="306387" cy="450850"/>
            <a:chOff x="2857488" y="4883951"/>
            <a:chExt cx="571504" cy="903297"/>
          </a:xfrm>
        </p:grpSpPr>
        <p:sp>
          <p:nvSpPr>
            <p:cNvPr id="46" name="Овал 45"/>
            <p:cNvSpPr/>
            <p:nvPr/>
          </p:nvSpPr>
          <p:spPr>
            <a:xfrm>
              <a:off x="2997141" y="4931854"/>
              <a:ext cx="287232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Овал 46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49026" y="5396448"/>
              <a:ext cx="785615" cy="2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3068926" y="4886566"/>
              <a:ext cx="14213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998914" y="5147891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925552" y="5288569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926189" y="5432947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999009" y="5574345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214150" y="5145213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286595" y="5289764"/>
              <a:ext cx="7106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84295" y="5433744"/>
              <a:ext cx="7106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3870" y="5574820"/>
              <a:ext cx="71068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7"/>
          <p:cNvGrpSpPr>
            <a:grpSpLocks/>
          </p:cNvGrpSpPr>
          <p:nvPr userDrawn="1"/>
        </p:nvGrpSpPr>
        <p:grpSpPr bwMode="auto">
          <a:xfrm>
            <a:off x="-90488" y="-26988"/>
            <a:ext cx="9299576" cy="8086726"/>
            <a:chOff x="-89897" y="0"/>
            <a:chExt cx="9298389" cy="8086773"/>
          </a:xfrm>
        </p:grpSpPr>
        <p:sp>
          <p:nvSpPr>
            <p:cNvPr id="6" name="Полилиния 5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8" name="Группа 10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2" name="Группа 14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13" name="Группа 15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5" name="Полилиния 14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4" name="Полилиния 13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9" name="Группа 11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Полилиния 9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19" name="Группа 21"/>
          <p:cNvGrpSpPr>
            <a:grpSpLocks/>
          </p:cNvGrpSpPr>
          <p:nvPr userDrawn="1"/>
        </p:nvGrpSpPr>
        <p:grpSpPr bwMode="auto">
          <a:xfrm rot="7987570">
            <a:off x="7840662" y="4568826"/>
            <a:ext cx="307975" cy="450850"/>
            <a:chOff x="2857488" y="4883951"/>
            <a:chExt cx="571504" cy="903297"/>
          </a:xfrm>
        </p:grpSpPr>
        <p:sp>
          <p:nvSpPr>
            <p:cNvPr id="20" name="Овал 19"/>
            <p:cNvSpPr/>
            <p:nvPr/>
          </p:nvSpPr>
          <p:spPr>
            <a:xfrm>
              <a:off x="3004063" y="4935630"/>
              <a:ext cx="285751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Овал 20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51681" y="5397525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3068412" y="4886422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002106" y="514610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928442" y="5293201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929391" y="5432285"/>
              <a:ext cx="73646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2528" y="5577707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214205" y="5148028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287479" y="528895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88290" y="5432533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6777" y="5577451"/>
              <a:ext cx="73646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2" name="Группа 34"/>
          <p:cNvGrpSpPr>
            <a:grpSpLocks/>
          </p:cNvGrpSpPr>
          <p:nvPr userDrawn="1"/>
        </p:nvGrpSpPr>
        <p:grpSpPr bwMode="auto">
          <a:xfrm rot="-7840260">
            <a:off x="6215062" y="5070476"/>
            <a:ext cx="307975" cy="450850"/>
            <a:chOff x="2857488" y="4883951"/>
            <a:chExt cx="571504" cy="903297"/>
          </a:xfrm>
        </p:grpSpPr>
        <p:sp>
          <p:nvSpPr>
            <p:cNvPr id="33" name="Овал 32"/>
            <p:cNvSpPr/>
            <p:nvPr/>
          </p:nvSpPr>
          <p:spPr>
            <a:xfrm>
              <a:off x="3008249" y="4929582"/>
              <a:ext cx="285753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5" name="Прямая соединительная линия 34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3561" y="5395116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3070453" y="4883524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002940" y="5144544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931169" y="528900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933884" y="5430410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4696" y="5570222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219863" y="5145866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288757" y="5288089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89236" y="542742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9698" y="5573956"/>
              <a:ext cx="73648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5" name="Группа 47"/>
          <p:cNvGrpSpPr>
            <a:grpSpLocks/>
          </p:cNvGrpSpPr>
          <p:nvPr userDrawn="1"/>
        </p:nvGrpSpPr>
        <p:grpSpPr bwMode="auto">
          <a:xfrm rot="4965394">
            <a:off x="8607425" y="6294438"/>
            <a:ext cx="307975" cy="450850"/>
            <a:chOff x="2857488" y="4883951"/>
            <a:chExt cx="571504" cy="903297"/>
          </a:xfrm>
        </p:grpSpPr>
        <p:sp>
          <p:nvSpPr>
            <p:cNvPr id="46" name="Овал 45"/>
            <p:cNvSpPr/>
            <p:nvPr/>
          </p:nvSpPr>
          <p:spPr>
            <a:xfrm>
              <a:off x="2999356" y="4932054"/>
              <a:ext cx="285751" cy="1431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Овал 46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49034" y="5397928"/>
              <a:ext cx="785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3067850" y="4886366"/>
              <a:ext cx="141403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01491" y="5144938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925204" y="5288570"/>
              <a:ext cx="73646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925838" y="5432948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001214" y="5574546"/>
              <a:ext cx="70702" cy="731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212311" y="5145213"/>
              <a:ext cx="73648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287318" y="5289965"/>
              <a:ext cx="70702" cy="6997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85400" y="5430788"/>
              <a:ext cx="70702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2035" y="5574821"/>
              <a:ext cx="73646" cy="731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1" y="5568676"/>
            <a:ext cx="6132883" cy="1028675"/>
          </a:xfrm>
        </p:spPr>
        <p:txBody>
          <a:bodyPr rtlCol="0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528" y="322312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68" y="332656"/>
            <a:ext cx="2872691" cy="4139935"/>
          </a:xfrm>
          <a:solidFill>
            <a:schemeClr val="bg1">
              <a:alpha val="6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1">
                <a:alpha val="31000"/>
              </a:schemeClr>
            </a:gs>
            <a:gs pos="99000">
              <a:schemeClr val="accent3">
                <a:lumMod val="86000"/>
                <a:lumOff val="14000"/>
              </a:schemeClr>
            </a:gs>
          </a:gsLst>
          <a:lin ang="21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4DC5F4-9B35-4A2B-AE64-A786C30C5FFD}" type="datetimeFigureOut">
              <a:rPr lang="ru-RU"/>
              <a:pPr>
                <a:defRPr/>
              </a:pPr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E4F6EE-CF64-435D-9F97-F4EAF1BC6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h.pro/ru/book/113851/muzika-v-sisteme-rannei-pomoshi-novye-pedagogicheskie-tehnologii-irina-vyrodova" TargetMode="External"/><Relationship Id="rId2" Type="http://schemas.openxmlformats.org/officeDocument/2006/relationships/hyperlink" Target="http://booksh.pro/ru/book20208/autichnyi-rebenok-pomoshi-m-m-liblin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14282" y="0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Муниципальное казенное дошкольное образовательное учреждение детский сад общеразвивающего вида с приоритетным осуществлением деятельности по художественно-эстетическому направлению развития детей №5 села Арзгир Арзгирского района Ставропольского края.</a:t>
            </a:r>
          </a:p>
        </p:txBody>
      </p:sp>
      <p:pic>
        <p:nvPicPr>
          <p:cNvPr id="5" name="Рисунок 4" descr="image2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1142984"/>
            <a:ext cx="4214842" cy="25717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3786190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ОРГАНИЗАЦИЯ РАБОТЫ КОНСУЛЬТАТИВНОГО ПУНКТА «РАННЯЯ ПОМОЩЬ» ДЛЯ РОДИТЕЛЕЙ (ЗАКОННЫХ ПРЕДСТАВИТЕЛЕЙ) И ДЕТЕЙ ДОШКОЛЬНОГО ВОЗРАСТА НЕ ПОСЕЩАЮЩИХ ДОУ</a:t>
            </a:r>
          </a:p>
          <a:p>
            <a:pPr algn="ctr"/>
            <a:endParaRPr lang="ru-RU" dirty="0" smtClean="0">
              <a:latin typeface="Georgia" pitchFamily="18" charset="0"/>
            </a:endParaRPr>
          </a:p>
          <a:p>
            <a:pPr algn="ctr"/>
            <a:endParaRPr lang="ru-RU" dirty="0" smtClean="0">
              <a:latin typeface="Georgia" pitchFamily="18" charset="0"/>
            </a:endParaRPr>
          </a:p>
          <a:p>
            <a:pPr algn="ctr"/>
            <a:endParaRPr lang="ru-RU" dirty="0" smtClean="0">
              <a:latin typeface="Georgia" pitchFamily="18" charset="0"/>
            </a:endParaRPr>
          </a:p>
          <a:p>
            <a:pPr algn="ctr"/>
            <a:endParaRPr lang="ru-RU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000636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i="1" dirty="0" smtClean="0"/>
          </a:p>
          <a:p>
            <a:pPr algn="r"/>
            <a:r>
              <a:rPr lang="ru-RU" i="1" dirty="0" smtClean="0"/>
              <a:t> Выполнил: учитель – логопед</a:t>
            </a:r>
          </a:p>
          <a:p>
            <a:pPr algn="r"/>
            <a:r>
              <a:rPr lang="ru-RU" i="1" dirty="0" smtClean="0"/>
              <a:t>  </a:t>
            </a:r>
            <a:r>
              <a:rPr lang="en-US" i="1" dirty="0" smtClean="0"/>
              <a:t>I</a:t>
            </a:r>
            <a:r>
              <a:rPr lang="ru-RU" i="1" dirty="0" smtClean="0"/>
              <a:t>квалификационной категории</a:t>
            </a:r>
          </a:p>
          <a:p>
            <a:pPr algn="r"/>
            <a:r>
              <a:rPr lang="ru-RU" i="1" dirty="0" smtClean="0"/>
              <a:t> Кузан Наталья Владимировна</a:t>
            </a:r>
          </a:p>
          <a:p>
            <a:pPr algn="r"/>
            <a:endParaRPr lang="ru-RU" dirty="0" smtClean="0"/>
          </a:p>
          <a:p>
            <a:pPr algn="ctr"/>
            <a:r>
              <a:rPr lang="ru-RU" dirty="0" smtClean="0"/>
              <a:t>с. Арзгир 2020-2021 гг.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4624"/>
            <a:ext cx="6715172" cy="1098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Запрос родителей (законных представителей)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71736" y="1285860"/>
            <a:ext cx="3857652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Запрос родителей (законных представителей)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2857496"/>
            <a:ext cx="2857520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Дистанционное обращение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224" y="2786058"/>
            <a:ext cx="2786082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Личное обращение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14744" y="4143380"/>
            <a:ext cx="178595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Телефонный звонок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7818" y="5357826"/>
            <a:ext cx="2071702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Электронная почта </a:t>
            </a:r>
            <a:r>
              <a:rPr lang="ru-RU" dirty="0" err="1" smtClean="0"/>
              <a:t>д</a:t>
            </a:r>
            <a:r>
              <a:rPr lang="ru-RU" dirty="0" smtClean="0"/>
              <a:t>/с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00860" y="4214818"/>
            <a:ext cx="214314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Обращение на сайт детского сада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5214942" y="3857628"/>
            <a:ext cx="357190" cy="21431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179487" y="3893347"/>
            <a:ext cx="428628" cy="21431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2"/>
          </p:cNvCxnSpPr>
          <p:nvPr/>
        </p:nvCxnSpPr>
        <p:spPr>
          <a:xfrm rot="5400000">
            <a:off x="5285586" y="4572008"/>
            <a:ext cx="157243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2411000" y="2446728"/>
            <a:ext cx="357190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86446" y="242886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464\Desktop\Новая папка\IMG-20180426-WA0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86644" y="642918"/>
            <a:ext cx="1706403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C:\Users\464\Desktop\Новая папка\IMG-20180426-WA00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4000504"/>
            <a:ext cx="1957383" cy="26227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9119867" cy="1455550"/>
          </a:xfrm>
        </p:spPr>
        <p:txBody>
          <a:bodyPr>
            <a:normAutofit fontScale="90000"/>
          </a:bodyPr>
          <a:lstStyle/>
          <a:p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Алгоритм   работы  с  </a:t>
            </a:r>
            <a:r>
              <a:rPr lang="ru-RU" sz="3000" i="1" dirty="0" smtClean="0">
                <a:latin typeface="Georgia" pitchFamily="18" charset="0"/>
              </a:rPr>
              <a:t>детьми</a:t>
            </a:r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b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раннего возраста</a:t>
            </a:r>
            <a:b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2800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этап – </a:t>
            </a:r>
            <a:r>
              <a:rPr lang="ru-RU" sz="2800" u="sng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первичный прием (диагностический)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2071678"/>
            <a:ext cx="8229600" cy="4394395"/>
          </a:xfrm>
        </p:spPr>
        <p:txBody>
          <a:bodyPr/>
          <a:lstStyle/>
          <a:p>
            <a:r>
              <a:rPr lang="ru-RU" sz="2000" dirty="0" smtClean="0"/>
              <a:t>Знакомство;</a:t>
            </a:r>
          </a:p>
          <a:p>
            <a:r>
              <a:rPr lang="ru-RU" sz="2000" dirty="0" smtClean="0">
                <a:latin typeface="Calibri" pitchFamily="34" charset="0"/>
              </a:rPr>
              <a:t>Работа с медицинской картой (сбор анамнестических данных ребенка); </a:t>
            </a:r>
          </a:p>
          <a:p>
            <a:r>
              <a:rPr lang="ru-RU" sz="2000" dirty="0" smtClean="0">
                <a:latin typeface="Calibri" pitchFamily="34" charset="0"/>
              </a:rPr>
              <a:t>Беседа с родителями (сбор данных о семье, младенческом и раннем развитии ребенка);</a:t>
            </a:r>
          </a:p>
          <a:p>
            <a:r>
              <a:rPr lang="ru-RU" sz="2000" dirty="0" smtClean="0">
                <a:latin typeface="Calibri" pitchFamily="34" charset="0"/>
              </a:rPr>
              <a:t>Выявление уровня развития малыша и его возможностей специалистами (анкетирование, диагностика, наблюдение за поведением ребенка, его играми, общением);</a:t>
            </a:r>
          </a:p>
          <a:p>
            <a:r>
              <a:rPr lang="ru-RU" sz="2000" dirty="0" smtClean="0">
                <a:latin typeface="Calibri" pitchFamily="34" charset="0"/>
              </a:rPr>
              <a:t>Выдача заключения </a:t>
            </a:r>
          </a:p>
          <a:p>
            <a:r>
              <a:rPr lang="ru-RU" sz="2000" dirty="0" smtClean="0">
                <a:latin typeface="Calibri" pitchFamily="34" charset="0"/>
              </a:rPr>
              <a:t>Консультирование по результатам заключения первичной диагностики;</a:t>
            </a:r>
          </a:p>
          <a:p>
            <a:r>
              <a:rPr lang="ru-RU" sz="2000" dirty="0" smtClean="0">
                <a:latin typeface="Calibri" pitchFamily="34" charset="0"/>
              </a:rPr>
              <a:t>Построение дальнейшего образовательного маршрута ребенка.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3" y="44624"/>
            <a:ext cx="7215239" cy="884046"/>
          </a:xfrm>
        </p:spPr>
        <p:txBody>
          <a:bodyPr>
            <a:normAutofit/>
          </a:bodyPr>
          <a:lstStyle/>
          <a:p>
            <a:r>
              <a:rPr lang="ru-RU" dirty="0" smtClean="0"/>
              <a:t>Первичный прием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1285860"/>
            <a:ext cx="3382430" cy="25368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C:\Users\464\Desktop\Новая папка\IMG_20200821_1011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143116"/>
            <a:ext cx="3071834" cy="29881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464\Desktop\Новая папка\IMG_20200821_1009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4286256"/>
            <a:ext cx="3214710" cy="24702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619701" cy="12241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Диагностические параметры развития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1500175"/>
            <a:ext cx="8229600" cy="4429156"/>
          </a:xfrm>
          <a:solidFill>
            <a:schemeClr val="bg1">
              <a:alpha val="69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эмоциональное развитие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физическое развитие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сенсорное развитие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речевое развитие ребенка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крупная моторика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мелкая моторика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развитие зрительно-моторной координации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развитие восприятия и познавательной активности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развитие мыслительных операций 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развитие психических функций ребенка (внимания, памяти)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развитие деятельности 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/>
              <a:t>развитие культурно-гигиенических навыков и самообслуживания </a:t>
            </a:r>
            <a:endParaRPr lang="ru-RU" sz="18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691271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Методики обследования детей раннего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1428736"/>
            <a:ext cx="8367332" cy="5037337"/>
          </a:xfrm>
        </p:spPr>
        <p:txBody>
          <a:bodyPr/>
          <a:lstStyle/>
          <a:p>
            <a:r>
              <a:rPr lang="ru-RU" sz="2200" dirty="0" smtClean="0"/>
              <a:t>Методика диагностики умственного развития от рождения до 6 лет А. </a:t>
            </a:r>
            <a:r>
              <a:rPr lang="ru-RU" sz="2200" dirty="0" err="1" smtClean="0"/>
              <a:t>Гезелла</a:t>
            </a:r>
            <a:r>
              <a:rPr lang="ru-RU" sz="2200" dirty="0" smtClean="0"/>
              <a:t>, таблицы </a:t>
            </a:r>
            <a:r>
              <a:rPr lang="ru-RU" sz="2200" dirty="0" err="1" smtClean="0"/>
              <a:t>Гезелла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Шкалы развития младенцев (тест </a:t>
            </a:r>
            <a:r>
              <a:rPr lang="ru-RU" sz="2200" dirty="0" err="1" smtClean="0"/>
              <a:t>Н.Бэйли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Тест «Оценка психомоторного развития ребенка» (Л.Т. Журба, Е.М. </a:t>
            </a:r>
            <a:r>
              <a:rPr lang="ru-RU" sz="2200" dirty="0" err="1" smtClean="0"/>
              <a:t>Мастюкова</a:t>
            </a:r>
            <a:r>
              <a:rPr lang="ru-RU" sz="2200" dirty="0" smtClean="0"/>
              <a:t>);</a:t>
            </a:r>
          </a:p>
          <a:p>
            <a:r>
              <a:rPr lang="ru-RU" sz="2200" dirty="0" smtClean="0"/>
              <a:t>Диагностика психического развития детей от рождения до трех лет Е.О. Смирновой, Л.Н. </a:t>
            </a:r>
            <a:r>
              <a:rPr lang="ru-RU" sz="2200" dirty="0" err="1" smtClean="0"/>
              <a:t>Галигузовой</a:t>
            </a:r>
            <a:r>
              <a:rPr lang="ru-RU" sz="2200" dirty="0" smtClean="0"/>
              <a:t>, Т.В. Ермоловой, С.Ю Мещеряковой;</a:t>
            </a:r>
          </a:p>
          <a:p>
            <a:r>
              <a:rPr lang="ru-RU" sz="2200" dirty="0" smtClean="0"/>
              <a:t>Психолого – педагогическое обследования Е.А. </a:t>
            </a:r>
            <a:r>
              <a:rPr lang="ru-RU" sz="2200" dirty="0" err="1" smtClean="0"/>
              <a:t>Стребелевой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Логопедическое обследование 2-4 лет О.Е. Громовой, Г. Н. Соломатина;</a:t>
            </a:r>
          </a:p>
          <a:p>
            <a:r>
              <a:rPr lang="ru-RU" sz="2200" dirty="0" smtClean="0"/>
              <a:t>Логопедические карты для речевых нарушений  Е.Д.Дмитрова</a:t>
            </a:r>
          </a:p>
          <a:p>
            <a:r>
              <a:rPr lang="ru-RU" sz="2200" dirty="0" smtClean="0"/>
              <a:t>Методика психолого – логопедического обследования детей с нарушениями речи Г.А. Волковой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334081" cy="1384112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Алгоритм   работы  с  </a:t>
            </a:r>
            <a:r>
              <a:rPr lang="ru-RU" sz="2700" i="1" dirty="0" smtClean="0">
                <a:latin typeface="Georgia" pitchFamily="18" charset="0"/>
              </a:rPr>
              <a:t>детьми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b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раннего возраста</a:t>
            </a:r>
            <a:b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2800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II</a:t>
            </a:r>
            <a:r>
              <a:rPr lang="ru-RU" sz="2800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  этап – </a:t>
            </a:r>
            <a:r>
              <a:rPr lang="ru-RU" sz="2800" u="sng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углубленная  оценка</a:t>
            </a:r>
            <a:r>
              <a:rPr lang="ru-RU" sz="2800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700" dirty="0">
              <a:solidFill>
                <a:srgbClr val="FEF9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1357298"/>
            <a:ext cx="8229600" cy="5108775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Цель проведения углубленной оценки – выявить четкие параметры, на которые надо ориентироваться при составлении индивидуальной программы семье и ребенку. Углубленную оценку проводят узкие специалисты.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2714620"/>
            <a:ext cx="7858180" cy="92869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Анамнестические                         Результаты                                  Наблюдения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данные                                     диагностики                                 специалистов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28926" y="4143380"/>
            <a:ext cx="3643338" cy="10001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28926" y="3857628"/>
            <a:ext cx="37862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  <a:p>
            <a:r>
              <a:rPr lang="ru-RU" dirty="0" smtClean="0">
                <a:latin typeface="+mn-lt"/>
                <a:cs typeface="Arial" pitchFamily="34" charset="0"/>
              </a:rPr>
              <a:t>Коллегиальная оценка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(экспертная система индивидуального сопровождения развития ребенка)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 </a:t>
            </a:r>
            <a:endParaRPr lang="ru-RU" dirty="0">
              <a:latin typeface="+mn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5643578"/>
            <a:ext cx="2786082" cy="7143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Заключение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4465637" y="3892553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464844" y="5393544"/>
            <a:ext cx="500068" cy="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0"/>
            <a:ext cx="9119867" cy="1571612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Алгоритм   работы  с  </a:t>
            </a:r>
            <a:r>
              <a:rPr lang="ru-RU" sz="2700" i="1" dirty="0" smtClean="0">
                <a:latin typeface="Georgia" pitchFamily="18" charset="0"/>
              </a:rPr>
              <a:t>детьми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b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раннего возраста</a:t>
            </a:r>
            <a:b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2700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III</a:t>
            </a:r>
            <a:r>
              <a:rPr lang="ru-RU" sz="2700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этап – </a:t>
            </a:r>
            <a:r>
              <a:rPr lang="ru-RU" sz="2800" u="sng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составление индивидуальной </a:t>
            </a:r>
            <a:r>
              <a:rPr lang="ru-RU" sz="2700" u="sng" dirty="0" smtClean="0">
                <a:solidFill>
                  <a:srgbClr val="FEF9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программы ранней помощи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2000240"/>
            <a:ext cx="8229600" cy="446583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+mj-lt"/>
                <a:cs typeface="Times New Roman" panose="02020603050405020304" pitchFamily="18" charset="0"/>
              </a:rPr>
              <a:t>оцениваются актуальные индивидуальные особенности ребенка;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+mj-lt"/>
                <a:cs typeface="Times New Roman" panose="02020603050405020304" pitchFamily="18" charset="0"/>
              </a:rPr>
              <a:t>длительность программы;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+mj-lt"/>
                <a:cs typeface="Times New Roman" panose="02020603050405020304" pitchFamily="18" charset="0"/>
              </a:rPr>
              <a:t>назначается специалист, работающий в дальнейшем с этой семьей;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+mj-lt"/>
                <a:cs typeface="Times New Roman" panose="02020603050405020304" pitchFamily="18" charset="0"/>
              </a:rPr>
              <a:t> частота встреч;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+mj-lt"/>
                <a:cs typeface="Times New Roman" panose="02020603050405020304" pitchFamily="18" charset="0"/>
              </a:rPr>
              <a:t>определяются направления  коррекционной помощи;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составляется индивидуальная программа развития ребенка с учетом его возрастных и индивидуальных особенностей.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7976891" cy="9554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программы по работе Консультативного пункта 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1643050"/>
            <a:ext cx="8229600" cy="4823023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000" dirty="0" smtClean="0"/>
              <a:t>ООП ДО «Детство» Т. И. Бабаева и А. Г. Гогоберидзе МКДОУ </a:t>
            </a:r>
            <a:r>
              <a:rPr lang="ru-RU" sz="2000" dirty="0" err="1" smtClean="0"/>
              <a:t>д</a:t>
            </a:r>
            <a:r>
              <a:rPr lang="ru-RU" sz="2000" dirty="0" smtClean="0"/>
              <a:t>/с № 5 с. Арзгир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Комплексная программа «Развитие ребенка раннего возраста» под редакцией Е.А. </a:t>
            </a:r>
            <a:r>
              <a:rPr lang="ru-RU" sz="2000" dirty="0" err="1" smtClean="0"/>
              <a:t>Екжановой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Образовательная программа «Теремок» для детей раннего возраста Н.В. </a:t>
            </a:r>
            <a:r>
              <a:rPr lang="ru-RU" sz="2000" dirty="0" err="1" smtClean="0"/>
              <a:t>Корчаловская</a:t>
            </a:r>
            <a:r>
              <a:rPr lang="ru-RU" sz="2000" dirty="0" smtClean="0"/>
              <a:t>, Е.Б. </a:t>
            </a:r>
            <a:r>
              <a:rPr lang="ru-RU" sz="2000" dirty="0" err="1" smtClean="0"/>
              <a:t>Колтакова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Образовательная программа для детей раннего возраста «Первые шаги» С.Ю. Мещерякова, Л.Н. </a:t>
            </a:r>
            <a:r>
              <a:rPr lang="ru-RU" sz="2000" dirty="0" err="1" smtClean="0"/>
              <a:t>Галигузова</a:t>
            </a:r>
            <a:r>
              <a:rPr lang="ru-RU" sz="2000" dirty="0" smtClean="0"/>
              <a:t>.</a:t>
            </a:r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Образовательная программа дошкольного образования для детей раннего дошкольного возраста (с 2 до 3 лет)с расстройствами речевого и интеллектуального развития Н. В. Нищева, Л.Б. Гавришева, Ю.А. Кирилова</a:t>
            </a:r>
            <a:endParaRPr lang="ru-RU" sz="2000" dirty="0"/>
          </a:p>
        </p:txBody>
      </p:sp>
      <p:pic>
        <p:nvPicPr>
          <p:cNvPr id="4" name="Picture 2" descr="C:\Users\464\Desktop\Новая папка\IMG_20200820_1549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5072074"/>
            <a:ext cx="3643338" cy="17859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4624"/>
            <a:ext cx="7929618" cy="1224136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Алгоритм   работы  с  </a:t>
            </a:r>
            <a:r>
              <a:rPr lang="ru-RU" sz="2400" i="1" dirty="0" smtClean="0">
                <a:latin typeface="Georgia" pitchFamily="18" charset="0"/>
              </a:rPr>
              <a:t>детьми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раннего возраста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2400" dirty="0" smtClean="0">
                <a:solidFill>
                  <a:srgbClr val="FEF925"/>
                </a:solidFill>
                <a:effectLst/>
                <a:cs typeface="Arial" pitchFamily="34" charset="0"/>
              </a:rPr>
              <a:t>I V</a:t>
            </a:r>
            <a:r>
              <a:rPr lang="ru-RU" sz="2400" dirty="0" smtClean="0">
                <a:solidFill>
                  <a:srgbClr val="FEF925"/>
                </a:solidFill>
                <a:effectLst/>
                <a:cs typeface="Arial" pitchFamily="34" charset="0"/>
              </a:rPr>
              <a:t>  этап – </a:t>
            </a:r>
            <a:r>
              <a:rPr lang="ru-RU" sz="2400" u="sng" dirty="0" smtClean="0">
                <a:solidFill>
                  <a:srgbClr val="FEF925"/>
                </a:solidFill>
                <a:effectLst/>
                <a:cs typeface="Arial" pitchFamily="34" charset="0"/>
              </a:rPr>
              <a:t>консультирование родителей</a:t>
            </a:r>
            <a:endParaRPr lang="ru-RU" sz="2400" u="sng" dirty="0">
              <a:solidFill>
                <a:srgbClr val="FEF925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1714489"/>
            <a:ext cx="8229600" cy="45005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	Проводится консультирование родителей по вопросам формирования и развития социально - бытовых навыков ребенка, по развитию мобильности, познавательной активности, коммуникации, речи и общения в области эмоционального развития ребенка, его взаимодействия с родителями, формирования привязанности. </a:t>
            </a:r>
          </a:p>
          <a:p>
            <a:pPr>
              <a:buNone/>
            </a:pPr>
            <a:r>
              <a:rPr lang="ru-RU" sz="2400" dirty="0" smtClean="0"/>
              <a:t>		В период пандемии работа продолжалась в  дистанционном режиме(электронная почта </a:t>
            </a:r>
            <a:r>
              <a:rPr lang="ru-RU" sz="2400" dirty="0" err="1" smtClean="0"/>
              <a:t>д</a:t>
            </a:r>
            <a:r>
              <a:rPr lang="ru-RU" sz="2400" dirty="0" smtClean="0"/>
              <a:t>/с, </a:t>
            </a:r>
            <a:r>
              <a:rPr lang="en-US" sz="2400" dirty="0" smtClean="0"/>
              <a:t>WhatsApp</a:t>
            </a:r>
            <a:r>
              <a:rPr lang="ru-RU" sz="2400" dirty="0" smtClean="0"/>
              <a:t>) родителям предлагались консультации, памятки, буклеты.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476957" cy="145555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Алгоритм   работы  с  </a:t>
            </a:r>
            <a:r>
              <a:rPr lang="ru-RU" sz="2800" i="1" dirty="0" smtClean="0">
                <a:latin typeface="Georgia" pitchFamily="18" charset="0"/>
              </a:rPr>
              <a:t>детьми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раннего возраста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en-US" sz="2800" dirty="0" smtClean="0">
                <a:solidFill>
                  <a:srgbClr val="FEF925"/>
                </a:solidFill>
                <a:effectLst/>
                <a:cs typeface="Arial" pitchFamily="34" charset="0"/>
              </a:rPr>
              <a:t> V</a:t>
            </a:r>
            <a:r>
              <a:rPr lang="ru-RU" sz="2800" dirty="0" smtClean="0">
                <a:solidFill>
                  <a:srgbClr val="FEF925"/>
                </a:solidFill>
                <a:effectLst/>
                <a:cs typeface="Arial" pitchFamily="34" charset="0"/>
              </a:rPr>
              <a:t>  этап – </a:t>
            </a:r>
            <a:r>
              <a:rPr lang="ru-RU" sz="2800" u="sng" dirty="0" smtClean="0">
                <a:solidFill>
                  <a:srgbClr val="FEF925"/>
                </a:solidFill>
              </a:rPr>
              <a:t>Совместная активность специалиста с ребенком и семьей </a:t>
            </a:r>
            <a:endParaRPr lang="ru-RU" sz="2800" u="sng" dirty="0">
              <a:solidFill>
                <a:srgbClr val="FEF9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2071678"/>
            <a:ext cx="8229600" cy="464347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Коррекционно-развивающие занятия направлены: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на развитие эмоционального мира малыша;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формирование навыков общения со взрослыми  и сверстниками;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развитие общей, мелкой, артикуляционной моторики;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развитие пластичности, координации и равновесия;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развитие понимания речи, активизация речевой деятельности;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развитие слухового и зрительного восприятия, внимания и памяти;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развитие творческой деятельности, воображения и фантазии;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ознакомление с окружающим миром.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90538" y="765175"/>
            <a:ext cx="8229600" cy="5700713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ru-RU" sz="4400" i="1" dirty="0" smtClean="0">
                <a:solidFill>
                  <a:schemeClr val="accent1"/>
                </a:solidFill>
                <a:latin typeface="Castellar" pitchFamily="18" charset="0"/>
              </a:rPr>
              <a:t>ЦЕЛЬ</a:t>
            </a:r>
            <a:r>
              <a:rPr lang="ru-RU" sz="4400" i="1" dirty="0" smtClean="0">
                <a:solidFill>
                  <a:schemeClr val="accent1"/>
                </a:solidFill>
                <a:latin typeface="Arial" charset="0"/>
              </a:rPr>
              <a:t>:</a:t>
            </a:r>
            <a:endParaRPr lang="ru-RU" sz="4400" i="1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ru-RU" sz="1600" b="1" i="1" dirty="0" smtClean="0">
              <a:latin typeface="Castellar" pitchFamily="18" charset="0"/>
            </a:endParaRPr>
          </a:p>
          <a:p>
            <a:pPr>
              <a:buNone/>
            </a:pPr>
            <a:r>
              <a:rPr lang="ru-RU" b="1" dirty="0" smtClean="0">
                <a:latin typeface="Arial" charset="0"/>
              </a:rPr>
              <a:t>	</a:t>
            </a:r>
            <a:r>
              <a:rPr lang="ru-RU" b="1" dirty="0" smtClean="0"/>
              <a:t>Обеспечение единства и преемственности семейного и общественного воспитания, оказание психолого-педагогической помощи родителям (законным представителям), поддержка всестороннего развития личности детей, не посещающих образовательные учреждения.</a:t>
            </a:r>
          </a:p>
          <a:p>
            <a:pPr>
              <a:buFont typeface="Arial" charset="0"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9119867" cy="1384112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Алгоритм   работы  с  </a:t>
            </a:r>
            <a:r>
              <a:rPr lang="ru-RU" sz="2700" i="1" dirty="0" smtClean="0">
                <a:latin typeface="Georgia" pitchFamily="18" charset="0"/>
              </a:rPr>
              <a:t>дет</a:t>
            </a:r>
            <a:r>
              <a:rPr lang="ru-RU" sz="2700" i="1" dirty="0" smtClean="0"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ьми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b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раннего возраста</a:t>
            </a:r>
            <a:b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2400" dirty="0" smtClean="0">
                <a:solidFill>
                  <a:srgbClr val="FEF925"/>
                </a:solidFill>
                <a:effectLst/>
                <a:cs typeface="Arial" pitchFamily="34" charset="0"/>
              </a:rPr>
              <a:t> V</a:t>
            </a:r>
            <a:r>
              <a:rPr lang="ru-RU" sz="2400" dirty="0" smtClean="0">
                <a:solidFill>
                  <a:srgbClr val="FEF925"/>
                </a:solidFill>
                <a:effectLst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EF925"/>
                </a:solidFill>
                <a:effectLst/>
                <a:cs typeface="Arial" pitchFamily="34" charset="0"/>
              </a:rPr>
              <a:t>I</a:t>
            </a:r>
            <a:r>
              <a:rPr lang="ru-RU" sz="2400" dirty="0" smtClean="0">
                <a:solidFill>
                  <a:srgbClr val="FEF925"/>
                </a:solidFill>
                <a:effectLst/>
                <a:cs typeface="Arial" pitchFamily="34" charset="0"/>
              </a:rPr>
              <a:t> этап – </a:t>
            </a:r>
            <a:r>
              <a:rPr lang="ru-RU" sz="2400" u="sng" dirty="0" smtClean="0">
                <a:solidFill>
                  <a:srgbClr val="FEF925"/>
                </a:solidFill>
              </a:rPr>
              <a:t>Оценка результатов проведенной работы с ребенком  и сопровождения  семьи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2231841"/>
            <a:ext cx="8229600" cy="2554482"/>
          </a:xfrm>
        </p:spPr>
        <p:txBody>
          <a:bodyPr/>
          <a:lstStyle/>
          <a:p>
            <a:pPr eaLnBrk="1" hangingPunct="1"/>
            <a:r>
              <a:rPr lang="ru-RU" sz="3000" dirty="0" smtClean="0"/>
              <a:t>повторная психолого-педагогическая диагностика; </a:t>
            </a:r>
          </a:p>
          <a:p>
            <a:pPr eaLnBrk="1" hangingPunct="1"/>
            <a:r>
              <a:rPr lang="ru-RU" sz="3000" dirty="0" smtClean="0"/>
              <a:t>определение динамики развития ребенка; </a:t>
            </a:r>
          </a:p>
          <a:p>
            <a:pPr eaLnBrk="1" hangingPunct="1"/>
            <a:r>
              <a:rPr lang="ru-RU" sz="3000" dirty="0" smtClean="0"/>
              <a:t>определение дальнейшего образовательного маршрута.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704856" cy="93610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Работа с семьёй в консультативном пункте </a:t>
            </a:r>
            <a:endParaRPr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538" y="1052513"/>
            <a:ext cx="8229600" cy="54133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/>
              <a:t>Родителям специалисты оказывают помощь в индивидуальном подборе игр, занятий, видов деятельности, способствующих развитию ребёнка;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/>
              <a:t>Родители знакомятся с дидактическими играми, развивающими внимание, память, мелкую моторику;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/>
              <a:t>Родители получают консультации по вопросам: воспитания, обучения и развития детей, детско-родительских отношений, преодоление трудностей в поведении и общении со сверстниками, адаптации в детский коллектив и образовательную среду;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/>
              <a:t>Родители получают рекомендации по развитию артикуляционного аппарата ребёнка, устранению дефектов звукопроизношения, расширению лексических запасов слов, а также по развитию связной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691271" cy="12241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Количество обращений за период функционирования консультативного пункта «Ранняя помощь»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0538" y="2232025"/>
          <a:ext cx="8229600" cy="423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691271" cy="122413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Специалисты активно  проходят обучение в ГБОУ «Краевом психологическом центре» г. Ставрополя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464\Desktop\Фото\фото семинар СРП\IMG_01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1142984"/>
            <a:ext cx="3238522" cy="24288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464\Desktop\Фото\фото семинар СРП\IMG_01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4286256"/>
            <a:ext cx="3238491" cy="24288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464\Desktop\Фото\фото семинар СРП\IMG_013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57818" y="4000504"/>
            <a:ext cx="3214710" cy="24110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464\Desktop\Фото\фото семинар СРП\IMG_008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1643050"/>
            <a:ext cx="3238523" cy="24288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4624"/>
            <a:ext cx="8572560" cy="166986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itchFamily="18" charset="0"/>
              </a:rPr>
              <a:t>Литература и интернет ресурсы по теме: Организация работы консультативного пункта «Ранняя помощь» для родителей (законных представителей) и детей дошкольного возраста не посещающих ДОУ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571613"/>
            <a:ext cx="8715436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Организация консультационного  центра инклюзивного образования в детском саду: сборник методических рекомендаций/ автор составитель Т.А. Пескишева; под общей редакцией Э.Ф. Алиевой, О.Р. Радионовой М.:  Федеральный институт развития образования, 2018. – 163 с.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Аксенова О.Ж., Самарина Л.В. Стандартные требования  к организации деятельности службы раннего вмешательства. Санкт-Петербург, 2012.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Пескова Г.И. Процесс раннего вмешательства  в детское развитие: история Чикагского лонгитюдного  исследования /Г.И. Пескова// Молодой ученный. – 2012.-№5 с. 480-482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Приходько О.Г. Система ранней  помощи детям с ограниченными возможностями  здоровья и их родителям / О.Г. Приходько, О.В. Югова; АНО – 2015.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Разенкова Ю.А. Система ранней помощи: поиск  основных векторов развития / Ю. А. Разенкова  - «Карапуз» 2011.</a:t>
            </a:r>
            <a:endParaRPr lang="ru-RU" b="1" dirty="0" smtClean="0">
              <a:ln>
                <a:solidFill>
                  <a:schemeClr val="accent2">
                    <a:lumMod val="75000"/>
                  </a:schemeClr>
                </a:solidFill>
              </a:ln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http</a:t>
            </a:r>
            <a:r>
              <a:rPr lang="ru-RU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: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//booksh.pro/ru/book20208/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autichnyi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rebenok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pomoshi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-m-m-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j-lt"/>
                <a:hlinkClick r:id="rId2"/>
              </a:rPr>
              <a:t>libling</a:t>
            </a:r>
            <a:endParaRPr lang="en-US" b="1" dirty="0" smtClean="0">
              <a:ln>
                <a:solidFill>
                  <a:schemeClr val="accent2">
                    <a:lumMod val="75000"/>
                  </a:schemeClr>
                </a:solidFill>
              </a:ln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hlinkClick r:id="rId3"/>
              </a:rPr>
              <a:t>http</a:t>
            </a:r>
            <a:r>
              <a:rPr lang="ru-RU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hlinkClick r:id="rId3"/>
              </a:rPr>
              <a:t>: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hlinkClick r:id="rId3"/>
              </a:rPr>
              <a:t>//booksh.pro/ru/book/113851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+mj-lt"/>
                <a:hlinkClick r:id="rId3"/>
              </a:rPr>
              <a:t>/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muzika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-v-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sisteme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rannei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pomoshi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novye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pedagogicheskie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tehnologii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irina</a:t>
            </a:r>
            <a:r>
              <a:rPr lang="en-US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vyrodova</a:t>
            </a:r>
            <a:endParaRPr lang="en-US" b="1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https</a:t>
            </a:r>
            <a:r>
              <a:rPr lang="ru-RU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en-US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//docplayer.ru/65080196-Soprovozhdenie-problemnogo-rebenka-i-ego-semi-v-sisteme-rannee-pomoshi-fragment-knigi-n-a-aleksandrova-e-r-daenskaya-t-a-basilova.html</a:t>
            </a:r>
            <a:endParaRPr lang="ru-RU" b="1" u="sng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464\Desktop\Новая папка\IMG_20200819_1433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556433">
            <a:off x="6202340" y="3748488"/>
            <a:ext cx="2060366" cy="261981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5">
                <a:lumMod val="20000"/>
                <a:lumOff val="8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"/>
            <a:ext cx="8643966" cy="107154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i="1" dirty="0" smtClean="0">
                <a:latin typeface="+mj-lt"/>
              </a:rPr>
              <a:t>	</a:t>
            </a:r>
            <a:r>
              <a:rPr lang="ru-RU" sz="2400" i="1" dirty="0" smtClean="0">
                <a:solidFill>
                  <a:schemeClr val="bg1"/>
                </a:solidFill>
                <a:latin typeface="+mj-lt"/>
              </a:rPr>
              <a:t>Если у вас есть знакомые семьи с детьми  которые не посещают дошкольное образовательное учреждение и  нуждаются в нашей помощи– эта информация для Вас!!!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  </a:t>
            </a:r>
            <a:br>
              <a:rPr lang="ru-RU" sz="2000" dirty="0" smtClean="0"/>
            </a:b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142984"/>
            <a:ext cx="6286544" cy="5380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Специально для Вас на базе Муниципального казенного дошкольного образовательного учреждения детского сада №5 села Арзгир организованна работа Консультативного пункта «Ранняя помощь» </a:t>
            </a:r>
          </a:p>
          <a:p>
            <a:r>
              <a:rPr lang="ru-RU" dirty="0" smtClean="0">
                <a:latin typeface="+mn-lt"/>
              </a:rPr>
              <a:t>обратившись в который Вы получите бесплатную                       квалифицированную помощь специалистов: педагога-психолога, учителя-логопеда,  воспитателя, инструктора по физической культуре, воспитателя по изодеятельности.</a:t>
            </a:r>
          </a:p>
          <a:p>
            <a:pPr>
              <a:lnSpc>
                <a:spcPts val="200"/>
              </a:lnSpc>
            </a:pP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   Мы поможем современным родителям справиться со всеми</a:t>
            </a:r>
          </a:p>
          <a:p>
            <a:r>
              <a:rPr lang="ru-RU" dirty="0" smtClean="0">
                <a:latin typeface="+mn-lt"/>
              </a:rPr>
              <a:t>проблемами возникающими в процессе воспитания детей.</a:t>
            </a:r>
          </a:p>
          <a:p>
            <a:r>
              <a:rPr lang="ru-RU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 С информацией можно ознакомиться на сайте нашего детского сада, стенде, а также в социальных сетях сети интернет и отделения детской поликлиники Арзгирской ЦРБ.  </a:t>
            </a:r>
          </a:p>
          <a:p>
            <a:r>
              <a:rPr lang="ru-RU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 Если у вас есть желание и возможность можно обратиться </a:t>
            </a:r>
            <a:r>
              <a:rPr lang="ru-RU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со своей </a:t>
            </a:r>
            <a:r>
              <a:rPr lang="ru-RU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проблемой  в Краевой центр психолого-педагогической реабилитации ГБОУ «Краевой психологический центр» по адресу:355000 г. Ставрополь ул. Мира д.285  Тел.(8652)992352 или </a:t>
            </a:r>
            <a:r>
              <a:rPr lang="en-US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E-mail</a:t>
            </a:r>
            <a:r>
              <a:rPr lang="ru-RU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:</a:t>
            </a:r>
            <a:r>
              <a:rPr lang="en-US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kpmpk minobr@mail.ru</a:t>
            </a:r>
            <a:endParaRPr lang="ru-RU" dirty="0">
              <a:latin typeface="+mn-lt"/>
            </a:endParaRPr>
          </a:p>
        </p:txBody>
      </p:sp>
      <p:pic>
        <p:nvPicPr>
          <p:cNvPr id="9" name="Рисунок 8" descr="C:\Users\464\Desktop\мои 2020 - 2021 г\мои 2019 - 2020 г\мои 2018-2019 г\мой кабинет\IMG_20180503_084430.jpg"/>
          <p:cNvPicPr/>
          <p:nvPr/>
        </p:nvPicPr>
        <p:blipFill>
          <a:blip r:embed="rId3" cstate="email">
            <a:lum bright="24000" contrast="4000"/>
          </a:blip>
          <a:srcRect l="9375" r="10937"/>
          <a:stretch>
            <a:fillRect/>
          </a:stretch>
        </p:blipFill>
        <p:spPr bwMode="auto">
          <a:xfrm rot="343989">
            <a:off x="6429356" y="1214422"/>
            <a:ext cx="2714644" cy="179856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0" name="Picture 2" descr="C:\Users\464\Desktop\Новая папка\IMG_20200819_142326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7500926" y="3000372"/>
            <a:ext cx="1643074" cy="2376474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5">
                <a:lumMod val="20000"/>
                <a:lumOff val="8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28604"/>
            <a:ext cx="6060035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6" descr="cd81ca5c77d6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071670" y="1714488"/>
            <a:ext cx="4929222" cy="4233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3767" y="620688"/>
            <a:ext cx="6548699" cy="792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ЗАДАЧИ:</a:t>
            </a:r>
            <a:endParaRPr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538" y="1628775"/>
            <a:ext cx="8229600" cy="4837113"/>
          </a:xfrm>
        </p:spPr>
        <p:txBody>
          <a:bodyPr rtlCol="0">
            <a:normAutofit fontScale="85000" lnSpcReduction="10000"/>
          </a:bodyPr>
          <a:lstStyle/>
          <a:p>
            <a:r>
              <a:rPr lang="ru-RU" sz="2800" dirty="0" smtClean="0"/>
              <a:t>Оказание консультативной помощи родителям (законным представителям) по различным вопросам воспитания, обучения и развития  ребёнка дошкольного возраста;</a:t>
            </a:r>
          </a:p>
          <a:p>
            <a:r>
              <a:rPr lang="ru-RU" sz="2800" dirty="0" smtClean="0"/>
              <a:t>Оказание содействия в социализации детей дошкольного возраста, не посещающих образовательные учреждения;</a:t>
            </a:r>
          </a:p>
          <a:p>
            <a:r>
              <a:rPr lang="ru-RU" sz="2800" dirty="0" smtClean="0"/>
              <a:t>Разработка и реализация индивидуальных маршрутов консультативной помощи родителям и детям.</a:t>
            </a:r>
          </a:p>
          <a:p>
            <a:r>
              <a:rPr lang="ru-RU" sz="2800" dirty="0" smtClean="0"/>
              <a:t>Обеспечение взаимодействия между государственным образовательным учреждением, реализующим общеобразовательную программу дошкольного образования, и другими организациями социальной и медицинской поддержки детей и родителей (законных представителей).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7992888" cy="86409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000" i="1" dirty="0" smtClean="0"/>
              <a:t>НОРМАТИВНЫЕ ДОКУМЕНТЫ</a:t>
            </a:r>
            <a:endParaRPr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357850"/>
          </a:xfrm>
        </p:spPr>
        <p:txBody>
          <a:bodyPr>
            <a:normAutofit fontScale="32500" lnSpcReduction="20000"/>
          </a:bodyPr>
          <a:lstStyle/>
          <a:p>
            <a:r>
              <a:rPr lang="ru-RU" sz="4300" dirty="0" smtClean="0">
                <a:cs typeface="Times New Roman" pitchFamily="18" charset="0"/>
              </a:rPr>
              <a:t>Конвенция ООН о правах ребенка; </a:t>
            </a:r>
          </a:p>
          <a:p>
            <a:r>
              <a:rPr lang="ru-RU" sz="4300" dirty="0" smtClean="0">
                <a:cs typeface="Times New Roman" pitchFamily="18" charset="0"/>
              </a:rPr>
              <a:t>Конституция РФ ст. 43;</a:t>
            </a:r>
          </a:p>
          <a:p>
            <a:r>
              <a:rPr lang="ru-RU" sz="4300" dirty="0" smtClean="0">
                <a:cs typeface="Times New Roman" pitchFamily="18" charset="0"/>
              </a:rPr>
              <a:t> Федеральный закон от 24.07.1998 №124-ФЗ «Об основных гарантиях прав ребенка в Российской Федерации»; </a:t>
            </a:r>
          </a:p>
          <a:p>
            <a:r>
              <a:rPr lang="ru-RU" sz="4300" dirty="0" smtClean="0">
                <a:cs typeface="Times New Roman" pitchFamily="18" charset="0"/>
              </a:rPr>
              <a:t>Письмо Минобрнауки России от 07.06.2013г. № ИР – 535/07 «О коррекционном и инклюзивном образовании детей»</a:t>
            </a:r>
          </a:p>
          <a:p>
            <a:r>
              <a:rPr lang="ru-RU" sz="4300" dirty="0" smtClean="0">
                <a:cs typeface="Times New Roman" pitchFamily="18" charset="0"/>
              </a:rPr>
              <a:t>Федеральный закон от29.12.2012 №273-ФЗ «Об образовании в Российской Федерации»</a:t>
            </a:r>
          </a:p>
          <a:p>
            <a:r>
              <a:rPr lang="ru-RU" sz="4300" dirty="0" smtClean="0">
                <a:cs typeface="Times New Roman" pitchFamily="18" charset="0"/>
              </a:rPr>
              <a:t> Федеральный закон от 24.11.1995 №181-ФЗ «О социальной защите инвалидов в Российской Федерации» </a:t>
            </a:r>
          </a:p>
          <a:p>
            <a:pPr lvl="0"/>
            <a:r>
              <a:rPr lang="ru-RU" sz="4300" dirty="0" smtClean="0">
                <a:cs typeface="Times New Roman" pitchFamily="18" charset="0"/>
              </a:rPr>
              <a:t>Приказ министерства образования и молодежной политики Ставропольского края от 11 апреля 2017г. № 522-пр «О создании консультационных пунктах по оказанию методической, психолого-педагогической, диагностической и консультативной помощи родителям (законных представителей) несовершеннолетних обучающихся, обеспечивающих получение детьми дошкольного образования в форме семейного образования».</a:t>
            </a:r>
            <a:r>
              <a:rPr lang="ru-RU" sz="4300" b="1" dirty="0" smtClean="0"/>
              <a:t> </a:t>
            </a:r>
          </a:p>
          <a:p>
            <a:pPr lvl="0"/>
            <a:r>
              <a:rPr lang="ru-RU" sz="4300" dirty="0" smtClean="0"/>
              <a:t>Государственная программа Российской Федерации «Доступная среда» на 2011 – 2020 годы, утвержденная Постановлением Правительства Российской Федерации от 01.12.2015 года №1297 «Об утверждении государственной программы Российской Федерации «Доступная среда» на 2011-2020 годы».</a:t>
            </a:r>
          </a:p>
          <a:p>
            <a:pPr lvl="0"/>
            <a:r>
              <a:rPr lang="ru-RU" sz="4300" dirty="0" smtClean="0"/>
              <a:t>Концепция развития ранней помощи в Российской Федерации на период до 2020 года, утвержденная распоряжением Правительства Российской Федерации №1839-р от 31.08.2016 года.</a:t>
            </a:r>
          </a:p>
          <a:p>
            <a:pPr lvl="0"/>
            <a:r>
              <a:rPr lang="ru-RU" sz="4300" dirty="0" smtClean="0"/>
              <a:t>Указ  Президента Российской Федерации от 7 мая 2018 г. № 204 «О национальных целях и стратегических задачах развития Российской Федерации на период до 2024 года»  </a:t>
            </a:r>
          </a:p>
          <a:p>
            <a:pPr lvl="0"/>
            <a:r>
              <a:rPr lang="ru-RU" sz="4300" dirty="0" smtClean="0"/>
              <a:t>Приказ министерства образования Ставропольского края от 13 апреля 2018 года  № 586-пр "Об организации деятельности служб ранней помощи детям с нарушениями развития или высоким риском возникновения нарушения развития и их родителям (законным представителям) в организациях, подведомственных  министерству образования Ставропольского края".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7215238" cy="1417638"/>
          </a:xfrm>
        </p:spPr>
        <p:txBody>
          <a:bodyPr/>
          <a:lstStyle/>
          <a:p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МОДЕЛЬ</a:t>
            </a:r>
            <a:r>
              <a:rPr lang="ru-RU" sz="3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РАБОТЫ КОНСУЛЬТАТИВНОГО ПУ</a:t>
            </a:r>
            <a:r>
              <a:rPr lang="ru-RU" sz="3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НКТА</a:t>
            </a:r>
            <a:endParaRPr lang="ru-RU" sz="3000" b="1" dirty="0" smtClean="0"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800" dirty="0" smtClean="0">
              <a:latin typeface="Arial" charset="0"/>
            </a:endParaRPr>
          </a:p>
          <a:p>
            <a:endParaRPr lang="ru-RU" sz="2800" dirty="0" smtClean="0">
              <a:latin typeface="Arial" charset="0"/>
            </a:endParaRPr>
          </a:p>
          <a:p>
            <a:endParaRPr lang="ru-RU" sz="2800" dirty="0" smtClean="0">
              <a:latin typeface="Arial" charset="0"/>
            </a:endParaRPr>
          </a:p>
          <a:p>
            <a:endParaRPr lang="ru-RU" sz="2800" dirty="0" smtClean="0">
              <a:latin typeface="Arial" charset="0"/>
            </a:endParaRPr>
          </a:p>
          <a:p>
            <a:endParaRPr lang="ru-RU" sz="28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2800" dirty="0" smtClean="0">
              <a:latin typeface="Arial" charset="0"/>
            </a:endParaRP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2051050" y="1773238"/>
            <a:ext cx="5186363" cy="647700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/>
              <a:t>Реклама работы консультационного пункта</a:t>
            </a: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2051050" y="3644900"/>
            <a:ext cx="5184775" cy="647700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/>
              <a:t>Запись 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/>
              <a:t>специалистам</a:t>
            </a: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2051050" y="4581525"/>
            <a:ext cx="5186363" cy="647700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/>
              <a:t>Приём специалистов по запросу</a:t>
            </a: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2051050" y="2708275"/>
            <a:ext cx="5184775" cy="647700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/>
              <a:t>Запрос родителей</a:t>
            </a:r>
            <a:r>
              <a:rPr lang="ru-RU" sz="2000" dirty="0">
                <a:solidFill>
                  <a:srgbClr val="66FF33"/>
                </a:solidFill>
              </a:rPr>
              <a:t>  </a:t>
            </a: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2051050" y="5516563"/>
            <a:ext cx="5186363" cy="576262"/>
          </a:xfrm>
          <a:prstGeom prst="flowChartProcess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/>
              <a:t>Помощь родителю и ребёнку</a:t>
            </a:r>
          </a:p>
        </p:txBody>
      </p:sp>
      <p:sp>
        <p:nvSpPr>
          <p:cNvPr id="34839" name="AutoShape 23"/>
          <p:cNvSpPr>
            <a:spLocks noChangeArrowheads="1"/>
          </p:cNvSpPr>
          <p:nvPr/>
        </p:nvSpPr>
        <p:spPr bwMode="auto">
          <a:xfrm>
            <a:off x="4284663" y="2420938"/>
            <a:ext cx="792162" cy="287337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71FE8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4840" name="AutoShape 24"/>
          <p:cNvSpPr>
            <a:spLocks noChangeArrowheads="1"/>
          </p:cNvSpPr>
          <p:nvPr/>
        </p:nvSpPr>
        <p:spPr bwMode="auto">
          <a:xfrm>
            <a:off x="4284663" y="3357563"/>
            <a:ext cx="792162" cy="287337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71FE8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4841" name="AutoShape 25"/>
          <p:cNvSpPr>
            <a:spLocks noChangeArrowheads="1"/>
          </p:cNvSpPr>
          <p:nvPr/>
        </p:nvSpPr>
        <p:spPr bwMode="auto">
          <a:xfrm>
            <a:off x="4284663" y="4292600"/>
            <a:ext cx="792162" cy="287338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71FE8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4842" name="AutoShape 26"/>
          <p:cNvSpPr>
            <a:spLocks noChangeArrowheads="1"/>
          </p:cNvSpPr>
          <p:nvPr/>
        </p:nvSpPr>
        <p:spPr bwMode="auto">
          <a:xfrm>
            <a:off x="4284663" y="5229225"/>
            <a:ext cx="792162" cy="287338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71FE8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indent="12700">
              <a:buFont typeface="Arial" charset="0"/>
              <a:buNone/>
            </a:pPr>
            <a:endParaRPr lang="ru-RU" dirty="0" smtClean="0">
              <a:latin typeface="Arial" charset="0"/>
            </a:endParaRPr>
          </a:p>
          <a:p>
            <a:pPr indent="12700">
              <a:buFont typeface="Arial" charset="0"/>
              <a:buNone/>
            </a:pPr>
            <a:endParaRPr lang="ru-RU" dirty="0" smtClean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37912" y="250230"/>
            <a:ext cx="4011710" cy="1080120"/>
          </a:xfrm>
          <a:prstGeom prst="roundRect">
            <a:avLst/>
          </a:prstGeom>
          <a:blipFill>
            <a:blip r:embed="rId2" cstate="email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i="1" dirty="0">
                <a:solidFill>
                  <a:srgbClr val="660033"/>
                </a:solidFill>
                <a:latin typeface="Georgia" pitchFamily="18" charset="0"/>
              </a:rPr>
              <a:t>КАДРОВОЕ ОБЕСПЕЧЕНИЕ КП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257923" y="2595959"/>
            <a:ext cx="2599565" cy="1224136"/>
          </a:xfrm>
          <a:prstGeom prst="flowChartAlternateProcess">
            <a:avLst/>
          </a:prstGeom>
          <a:blipFill>
            <a:blip r:embed="rId3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Заместитель руководителя по ВР</a:t>
            </a:r>
          </a:p>
        </p:txBody>
      </p:sp>
      <p:sp>
        <p:nvSpPr>
          <p:cNvPr id="2" name="Содержимое 4"/>
          <p:cNvSpPr>
            <a:spLocks noGrp="1"/>
          </p:cNvSpPr>
          <p:nvPr>
            <p:ph idx="4294967295"/>
          </p:nvPr>
        </p:nvSpPr>
        <p:spPr>
          <a:xfrm>
            <a:off x="3317036" y="3315097"/>
            <a:ext cx="2531063" cy="1224136"/>
          </a:xfrm>
          <a:prstGeom prst="flowChartAlternateProcess">
            <a:avLst/>
          </a:prstGeom>
          <a:blipFill>
            <a:blip r:embed="rId3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Педагог - психолог </a:t>
            </a:r>
            <a:endParaRPr lang="ru-RU" sz="24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Содержимое 4"/>
          <p:cNvSpPr>
            <a:spLocks noGrp="1"/>
          </p:cNvSpPr>
          <p:nvPr>
            <p:ph idx="4294967295"/>
          </p:nvPr>
        </p:nvSpPr>
        <p:spPr>
          <a:xfrm>
            <a:off x="6357950" y="2500306"/>
            <a:ext cx="2531063" cy="1224136"/>
          </a:xfrm>
          <a:prstGeom prst="flowChartAlternateProcess">
            <a:avLst/>
          </a:prstGeom>
          <a:blipFill>
            <a:blip r:embed="rId3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600" dirty="0" smtClean="0">
                <a:solidFill>
                  <a:schemeClr val="tx2"/>
                </a:solidFill>
                <a:latin typeface="Arial" charset="0"/>
              </a:rPr>
              <a:t>Учитель -   логопед</a:t>
            </a:r>
            <a:endParaRPr lang="ru-RU" sz="26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Содержимое 4"/>
          <p:cNvSpPr>
            <a:spLocks noGrp="1"/>
          </p:cNvSpPr>
          <p:nvPr>
            <p:ph idx="4294967295"/>
          </p:nvPr>
        </p:nvSpPr>
        <p:spPr>
          <a:xfrm>
            <a:off x="3134749" y="4970859"/>
            <a:ext cx="2860916" cy="1224136"/>
          </a:xfrm>
          <a:prstGeom prst="flowChartAlternateProcess">
            <a:avLst/>
          </a:prstGeom>
          <a:blipFill>
            <a:blip r:embed="rId3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charset="0"/>
              </a:rPr>
              <a:t>Музыкальный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charset="0"/>
              </a:rPr>
              <a:t>руководитель</a:t>
            </a:r>
          </a:p>
        </p:txBody>
      </p:sp>
      <p:sp>
        <p:nvSpPr>
          <p:cNvPr id="7" name="Содержимое 4"/>
          <p:cNvSpPr>
            <a:spLocks noGrp="1"/>
          </p:cNvSpPr>
          <p:nvPr>
            <p:ph idx="4294967295"/>
          </p:nvPr>
        </p:nvSpPr>
        <p:spPr>
          <a:xfrm>
            <a:off x="257923" y="4429132"/>
            <a:ext cx="2599565" cy="1262626"/>
          </a:xfrm>
          <a:prstGeom prst="flowChartAlternateProcess">
            <a:avLst/>
          </a:prstGeom>
          <a:blipFill>
            <a:blip r:embed="rId3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Воспитатель по ИЗО деятельности</a:t>
            </a:r>
          </a:p>
        </p:txBody>
      </p:sp>
      <p:sp>
        <p:nvSpPr>
          <p:cNvPr id="8" name="Содержимое 4"/>
          <p:cNvSpPr>
            <a:spLocks noGrp="1"/>
          </p:cNvSpPr>
          <p:nvPr>
            <p:ph idx="4294967295"/>
          </p:nvPr>
        </p:nvSpPr>
        <p:spPr>
          <a:xfrm>
            <a:off x="6429388" y="4714884"/>
            <a:ext cx="2531063" cy="1224136"/>
          </a:xfrm>
          <a:prstGeom prst="flowChartAlternateProcess">
            <a:avLst/>
          </a:prstGeom>
          <a:blipFill>
            <a:blip r:embed="rId3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Инструктор 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по физической культуре</a:t>
            </a:r>
          </a:p>
        </p:txBody>
      </p:sp>
      <p:sp>
        <p:nvSpPr>
          <p:cNvPr id="9" name="Содержимое 4"/>
          <p:cNvSpPr>
            <a:spLocks noGrp="1"/>
          </p:cNvSpPr>
          <p:nvPr>
            <p:ph idx="4294967295"/>
          </p:nvPr>
        </p:nvSpPr>
        <p:spPr>
          <a:xfrm>
            <a:off x="3390061" y="1587897"/>
            <a:ext cx="2531063" cy="1224136"/>
          </a:xfrm>
          <a:prstGeom prst="flowChartAlternateProcess">
            <a:avLst/>
          </a:prstGeom>
          <a:blipFill>
            <a:blip r:embed="rId3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Заведующий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928670"/>
            <a:ext cx="2071702" cy="714380"/>
          </a:xfrm>
          <a:prstGeom prst="flowChartAlternateProcess">
            <a:avLst/>
          </a:prstGeom>
          <a:blipFill>
            <a:blip r:embed="rId2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Методический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кабинет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4512" y="0"/>
            <a:ext cx="4144876" cy="1071546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rgbClr val="660033"/>
                </a:solidFill>
                <a:latin typeface="Book Antiqua" pitchFamily="18" charset="0"/>
              </a:rPr>
              <a:t>УСЛОВИЯ РАБОТЫ </a:t>
            </a:r>
            <a:r>
              <a:rPr lang="ru-RU" sz="2400" dirty="0" smtClean="0">
                <a:solidFill>
                  <a:srgbClr val="660033"/>
                </a:solidFill>
                <a:latin typeface="Book Antiqua" pitchFamily="18" charset="0"/>
              </a:rPr>
              <a:t>КОНСУЛЬТАТИВНОГО </a:t>
            </a:r>
            <a:r>
              <a:rPr lang="ru-RU" sz="2400" dirty="0">
                <a:solidFill>
                  <a:srgbClr val="660033"/>
                </a:solidFill>
                <a:latin typeface="Book Antiqua" pitchFamily="18" charset="0"/>
              </a:rPr>
              <a:t>ПУНКТА: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714876" y="3929066"/>
            <a:ext cx="2143139" cy="714380"/>
          </a:xfrm>
          <a:prstGeom prst="flowChartAlternateProcess">
            <a:avLst/>
          </a:prstGeom>
          <a:blipFill>
            <a:blip r:embed="rId2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Кабинет педагога - психолога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715140" y="1000108"/>
            <a:ext cx="2092021" cy="714379"/>
          </a:xfrm>
          <a:prstGeom prst="flowChartAlternateProcess">
            <a:avLst/>
          </a:prstGeom>
          <a:blipFill>
            <a:blip r:embed="rId2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Кабинет учителя - логопеда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одержимое 4"/>
          <p:cNvSpPr>
            <a:spLocks noGrp="1"/>
          </p:cNvSpPr>
          <p:nvPr>
            <p:ph idx="4294967295"/>
          </p:nvPr>
        </p:nvSpPr>
        <p:spPr>
          <a:xfrm>
            <a:off x="3357554" y="1142984"/>
            <a:ext cx="2071702" cy="714380"/>
          </a:xfrm>
          <a:prstGeom prst="flowChartAlternateProcess">
            <a:avLst/>
          </a:prstGeom>
          <a:blipFill>
            <a:blip r:embed="rId2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1800" dirty="0" smtClean="0">
                <a:solidFill>
                  <a:schemeClr val="tx2"/>
                </a:solidFill>
                <a:latin typeface="Arial" charset="0"/>
              </a:rPr>
              <a:t>Кабинет заведующего</a:t>
            </a:r>
          </a:p>
        </p:txBody>
      </p:sp>
      <p:sp>
        <p:nvSpPr>
          <p:cNvPr id="3" name="Содержимое 4"/>
          <p:cNvSpPr>
            <a:spLocks noGrp="1"/>
          </p:cNvSpPr>
          <p:nvPr>
            <p:ph idx="4294967295"/>
          </p:nvPr>
        </p:nvSpPr>
        <p:spPr>
          <a:xfrm>
            <a:off x="7072330" y="3929066"/>
            <a:ext cx="1857387" cy="714380"/>
          </a:xfrm>
          <a:prstGeom prst="flowChartAlternateProcess">
            <a:avLst/>
          </a:prstGeom>
          <a:blipFill>
            <a:blip r:embed="rId2" cstate="email"/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Музыкальный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зал</a:t>
            </a:r>
            <a:endParaRPr lang="ru-RU" sz="18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4"/>
          <p:cNvSpPr txBox="1">
            <a:spLocks/>
          </p:cNvSpPr>
          <p:nvPr/>
        </p:nvSpPr>
        <p:spPr bwMode="auto">
          <a:xfrm>
            <a:off x="214282" y="3929066"/>
            <a:ext cx="2062210" cy="714380"/>
          </a:xfrm>
          <a:prstGeom prst="flowChartAlternateProcess">
            <a:avLst/>
          </a:prstGeom>
          <a:blipFill>
            <a:blip r:embed="rId2" cstate="email"/>
            <a:tile tx="0" ty="0" sx="100000" sy="100000" flip="none" algn="tl"/>
          </a:blip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Физкультурный зал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email"/>
          <a:srcRect t="27229"/>
          <a:stretch>
            <a:fillRect/>
          </a:stretch>
        </p:blipFill>
        <p:spPr bwMode="auto">
          <a:xfrm>
            <a:off x="214282" y="1857364"/>
            <a:ext cx="2402807" cy="16430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5" name="Picture 9" descr="C:\Users\464\Desktop\Новая папка\IMG_20200818_085718.jpg"/>
          <p:cNvPicPr>
            <a:picLocks noChangeAspect="1" noChangeArrowheads="1"/>
          </p:cNvPicPr>
          <p:nvPr/>
        </p:nvPicPr>
        <p:blipFill>
          <a:blip r:embed="rId5" cstate="email"/>
          <a:srcRect l="5228" t="8197" r="3279" b="15122"/>
          <a:stretch>
            <a:fillRect/>
          </a:stretch>
        </p:blipFill>
        <p:spPr bwMode="auto">
          <a:xfrm>
            <a:off x="3357554" y="2000240"/>
            <a:ext cx="2500298" cy="15716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2" descr="C:\Users\464\Desktop\мои 2020 - 2021 г\мои 2019 - 2020 г\мои 2018-2019 г\мой кабинет\IMG-20180322-WA001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15140" y="1928802"/>
            <a:ext cx="2214609" cy="16609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Содержимое 4"/>
          <p:cNvSpPr txBox="1">
            <a:spLocks/>
          </p:cNvSpPr>
          <p:nvPr/>
        </p:nvSpPr>
        <p:spPr bwMode="auto">
          <a:xfrm>
            <a:off x="2357422" y="3929066"/>
            <a:ext cx="2205054" cy="714380"/>
          </a:xfrm>
          <a:prstGeom prst="flowChartAlternateProcess">
            <a:avLst/>
          </a:prstGeom>
          <a:blipFill>
            <a:blip r:embed="rId2" cstate="email"/>
            <a:tile tx="0" ty="0" sx="100000" sy="100000" flip="none" algn="tl"/>
          </a:blip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Кабинет воспитателя по ИЗО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27" name="Picture 3" descr="C:\Users\464\Desktop\Новая папка\IMG_20200818_114756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929454" y="4929198"/>
            <a:ext cx="2214546" cy="17145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 descr="E:\дети 2019\IMG-20191119-WA0020.jpg"/>
          <p:cNvPicPr/>
          <p:nvPr/>
        </p:nvPicPr>
        <p:blipFill rotWithShape="1">
          <a:blip r:embed="rId8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42749" t="1231" r="19788" b="16181"/>
          <a:stretch/>
        </p:blipFill>
        <p:spPr bwMode="auto">
          <a:xfrm>
            <a:off x="2643174" y="4857760"/>
            <a:ext cx="1857388" cy="18573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3074" name="Picture 2" descr="C:\Users\464\Desktop\Новая папка\IMG_20200819_153652.jpg"/>
          <p:cNvPicPr>
            <a:picLocks noChangeAspect="1" noChangeArrowheads="1"/>
          </p:cNvPicPr>
          <p:nvPr/>
        </p:nvPicPr>
        <p:blipFill>
          <a:blip r:embed="rId9" cstate="email"/>
          <a:srcRect t="6818"/>
          <a:stretch>
            <a:fillRect/>
          </a:stretch>
        </p:blipFill>
        <p:spPr bwMode="auto">
          <a:xfrm>
            <a:off x="4857752" y="4905385"/>
            <a:ext cx="1785950" cy="18097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C:\Users\464\Desktop\Новая папка\IMG_20200821_091009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57158" y="4857760"/>
            <a:ext cx="1785950" cy="18800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лнце 14"/>
          <p:cNvSpPr/>
          <p:nvPr/>
        </p:nvSpPr>
        <p:spPr>
          <a:xfrm>
            <a:off x="2786050" y="1643050"/>
            <a:ext cx="3802075" cy="2798772"/>
          </a:xfrm>
          <a:prstGeom prst="sun">
            <a:avLst/>
          </a:prstGeom>
          <a:solidFill>
            <a:srgbClr val="FEF925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600" dirty="0">
                <a:solidFill>
                  <a:schemeClr val="tx1"/>
                </a:solidFill>
              </a:rPr>
              <a:t>ФОРМЫ </a:t>
            </a:r>
            <a:r>
              <a:rPr lang="ru-RU" sz="2400" dirty="0">
                <a:solidFill>
                  <a:schemeClr val="tx1"/>
                </a:solidFill>
              </a:rPr>
              <a:t>РАБОТЫ</a:t>
            </a:r>
          </a:p>
        </p:txBody>
      </p:sp>
      <p:sp>
        <p:nvSpPr>
          <p:cNvPr id="16" name="Облако 15"/>
          <p:cNvSpPr/>
          <p:nvPr/>
        </p:nvSpPr>
        <p:spPr>
          <a:xfrm>
            <a:off x="2786050" y="-142900"/>
            <a:ext cx="3357586" cy="1439863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Просвещение</a:t>
            </a:r>
            <a:endParaRPr lang="ru-RU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5500694" y="642918"/>
            <a:ext cx="3143271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Arial" charset="0"/>
              </a:rPr>
              <a:t>Консультации</a:t>
            </a:r>
          </a:p>
        </p:txBody>
      </p:sp>
      <p:sp>
        <p:nvSpPr>
          <p:cNvPr id="19" name="Облако 18"/>
          <p:cNvSpPr/>
          <p:nvPr/>
        </p:nvSpPr>
        <p:spPr>
          <a:xfrm>
            <a:off x="4071934" y="5072074"/>
            <a:ext cx="4392613" cy="158432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Arial" charset="0"/>
              </a:rPr>
              <a:t>Совместные занятия с детьми и родителями</a:t>
            </a:r>
          </a:p>
        </p:txBody>
      </p:sp>
      <p:sp>
        <p:nvSpPr>
          <p:cNvPr id="2" name="Облако 16"/>
          <p:cNvSpPr>
            <a:spLocks noGrp="1" noChangeArrowheads="1"/>
          </p:cNvSpPr>
          <p:nvPr>
            <p:ph idx="4294967295"/>
          </p:nvPr>
        </p:nvSpPr>
        <p:spPr>
          <a:xfrm>
            <a:off x="0" y="4357694"/>
            <a:ext cx="4464050" cy="1728788"/>
          </a:xfrm>
          <a:custGeom>
            <a:avLst/>
            <a:gdLst>
              <a:gd name="T0" fmla="*/ 3741296 w 43200"/>
              <a:gd name="T1" fmla="*/ 817240 h 43200"/>
              <a:gd name="T2" fmla="*/ 1872208 w 43200"/>
              <a:gd name="T3" fmla="*/ 1632740 h 43200"/>
              <a:gd name="T4" fmla="*/ 11615 w 43200"/>
              <a:gd name="T5" fmla="*/ 817240 h 43200"/>
              <a:gd name="T6" fmla="*/ 1872208 w 43200"/>
              <a:gd name="T7" fmla="*/ 93453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gradFill rotWithShape="1">
            <a:gsLst>
              <a:gs pos="0">
                <a:srgbClr val="9EACFF"/>
              </a:gs>
              <a:gs pos="35001">
                <a:srgbClr val="BBC5FF"/>
              </a:gs>
              <a:gs pos="100000">
                <a:srgbClr val="E4E7FF"/>
              </a:gs>
            </a:gsLst>
            <a:lin ang="16200000" scaled="1"/>
          </a:gradFill>
          <a:ln algn="ctr">
            <a:solidFill>
              <a:srgbClr val="4963C6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200" dirty="0" smtClean="0">
                <a:latin typeface="Arial" charset="0"/>
              </a:rPr>
              <a:t>     Распространение информационных листов и буклетов</a:t>
            </a:r>
          </a:p>
        </p:txBody>
      </p:sp>
      <p:sp>
        <p:nvSpPr>
          <p:cNvPr id="7" name="Облако 6"/>
          <p:cNvSpPr/>
          <p:nvPr/>
        </p:nvSpPr>
        <p:spPr>
          <a:xfrm>
            <a:off x="0" y="928670"/>
            <a:ext cx="3714744" cy="1439863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Arial" charset="0"/>
              </a:rPr>
              <a:t>Диагностическое обследование</a:t>
            </a:r>
            <a:endParaRPr lang="ru-RU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6286512" y="2143116"/>
            <a:ext cx="2643205" cy="114300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200" dirty="0" smtClean="0">
                <a:solidFill>
                  <a:srgbClr val="000000"/>
                </a:solidFill>
                <a:latin typeface="Arial" charset="0"/>
              </a:rPr>
              <a:t>Беседы</a:t>
            </a:r>
            <a:endParaRPr lang="ru-RU" sz="2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0" y="2643182"/>
            <a:ext cx="3357586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200" dirty="0" smtClean="0">
                <a:solidFill>
                  <a:srgbClr val="000000"/>
                </a:solidFill>
                <a:latin typeface="Arial" charset="0"/>
              </a:rPr>
              <a:t>Анкетирование</a:t>
            </a:r>
            <a:endParaRPr lang="ru-RU" sz="2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5715008" y="3500438"/>
            <a:ext cx="3428992" cy="128588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200" dirty="0" smtClean="0">
                <a:solidFill>
                  <a:srgbClr val="000000"/>
                </a:solidFill>
                <a:latin typeface="Arial" charset="0"/>
              </a:rPr>
              <a:t>Дистанционное обучение</a:t>
            </a:r>
            <a:endParaRPr lang="ru-RU" sz="22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4624"/>
            <a:ext cx="8286808" cy="145555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Система работы в Консультативном пункте ранней помощи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948" y="1643050"/>
            <a:ext cx="8229600" cy="5000659"/>
          </a:xfrm>
        </p:spPr>
        <p:txBody>
          <a:bodyPr/>
          <a:lstStyle/>
          <a:p>
            <a:r>
              <a:rPr lang="ru-RU" sz="2600" dirty="0" smtClean="0"/>
              <a:t>Запрос родителей (законных представителей) </a:t>
            </a:r>
          </a:p>
          <a:p>
            <a:r>
              <a:rPr lang="ru-RU" sz="2600" dirty="0" smtClean="0"/>
              <a:t>Первичный прием</a:t>
            </a:r>
          </a:p>
          <a:p>
            <a:r>
              <a:rPr lang="ru-RU" sz="2600" dirty="0" smtClean="0"/>
              <a:t>Углубленная оценка</a:t>
            </a:r>
          </a:p>
          <a:p>
            <a:r>
              <a:rPr lang="ru-RU" sz="2600" dirty="0" smtClean="0"/>
              <a:t>Составление индивидуальной программы ранней помощи</a:t>
            </a:r>
          </a:p>
          <a:p>
            <a:r>
              <a:rPr lang="ru-RU" sz="2600" dirty="0" smtClean="0"/>
              <a:t>Консультирование родителей</a:t>
            </a:r>
          </a:p>
          <a:p>
            <a:r>
              <a:rPr lang="ru-RU" sz="2600" dirty="0" smtClean="0">
                <a:cs typeface="Times New Roman" pitchFamily="18" charset="0"/>
              </a:rPr>
              <a:t>Совместная активность специалиста с ребенком и семьей </a:t>
            </a:r>
          </a:p>
          <a:p>
            <a:r>
              <a:rPr lang="ru-RU" sz="2600" dirty="0" smtClean="0"/>
              <a:t>Оценка результатов работы и сопровождение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023625_templat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TP102023625_template</Template>
  <TotalTime>2402</TotalTime>
  <Words>1382</Words>
  <Application>Microsoft Office PowerPoint</Application>
  <PresentationFormat>Экран (4:3)</PresentationFormat>
  <Paragraphs>182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TP102023625_template</vt:lpstr>
      <vt:lpstr>Слайд 1</vt:lpstr>
      <vt:lpstr>Слайд 2</vt:lpstr>
      <vt:lpstr>ЗАДАЧИ:</vt:lpstr>
      <vt:lpstr>НОРМАТИВНЫЕ ДОКУМЕНТЫ</vt:lpstr>
      <vt:lpstr>МОДЕЛЬ РАБОТЫ КОНСУЛЬТАТИВНОГО ПУНКТА</vt:lpstr>
      <vt:lpstr>Слайд 6</vt:lpstr>
      <vt:lpstr>Слайд 7</vt:lpstr>
      <vt:lpstr>Слайд 8</vt:lpstr>
      <vt:lpstr>Система работы в Консультативном пункте ранней помощи </vt:lpstr>
      <vt:lpstr> Запрос родителей (законных представителей)  </vt:lpstr>
      <vt:lpstr> Алгоритм   работы  с  детьми   раннего возраста I этап – первичный прием (диагностический) </vt:lpstr>
      <vt:lpstr>Первичный прием</vt:lpstr>
      <vt:lpstr>Диагностические параметры развития</vt:lpstr>
      <vt:lpstr>Методики обследования детей раннего возраста</vt:lpstr>
      <vt:lpstr>Алгоритм   работы  с  детьми   раннего возраста II  этап – углубленная  оценка </vt:lpstr>
      <vt:lpstr>  Алгоритм   работы  с  детьми   раннего возраста III этап – составление индивидуальной программы ранней помощи </vt:lpstr>
      <vt:lpstr>Основные программы по работе Консультативного пункта  </vt:lpstr>
      <vt:lpstr>Алгоритм   работы  с  детьми   раннего возраста I V  этап – консультирование родителей</vt:lpstr>
      <vt:lpstr> Алгоритм   работы  с  детьми   раннего возраста   V  этап – Совместная активность специалиста с ребенком и семьей </vt:lpstr>
      <vt:lpstr>Алгоритм   работы  с  детьми   раннего возраста  V I этап – Оценка результатов проведенной работы с ребенком  и сопровождения  семьи</vt:lpstr>
      <vt:lpstr>Работа с семьёй в консультативном пункте </vt:lpstr>
      <vt:lpstr>Количество обращений за период функционирования консультативного пункта «Ранняя помощь»</vt:lpstr>
      <vt:lpstr>Специалисты активно  проходят обучение в ГБОУ «Краевом психологическом центре» г. Ставрополя</vt:lpstr>
      <vt:lpstr>Литература и интернет ресурсы по теме: Организация работы консультативного пункта «Ранняя помощь» для родителей (законных представителей) и детей дошкольного возраста не посещающих ДОУ</vt:lpstr>
      <vt:lpstr>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Природа</dc:title>
  <dc:creator>ЧДВ</dc:creator>
  <cp:lastModifiedBy>Александр</cp:lastModifiedBy>
  <cp:revision>187</cp:revision>
  <dcterms:created xsi:type="dcterms:W3CDTF">2011-03-20T13:26:07Z</dcterms:created>
  <dcterms:modified xsi:type="dcterms:W3CDTF">2020-08-27T12:27:13Z</dcterms:modified>
  <cp:version/>
</cp:coreProperties>
</file>