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7" r:id="rId4"/>
    <p:sldId id="272" r:id="rId5"/>
    <p:sldId id="258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2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103" autoAdjust="0"/>
  </p:normalViewPr>
  <p:slideViewPr>
    <p:cSldViewPr>
      <p:cViewPr varScale="1">
        <p:scale>
          <a:sx n="110" d="100"/>
          <a:sy n="110" d="100"/>
        </p:scale>
        <p:origin x="-1644" y="6"/>
      </p:cViewPr>
      <p:guideLst>
        <p:guide orient="horz" pos="20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2648" y="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CCEE1-ADC0-4541-89CB-238E81AB35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94CB0-8A0D-42D4-9D64-F15A542F4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2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4CB0-8A0D-42D4-9D64-F15A542F408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4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705D-D735-4A43-AA5A-310045AAD7DD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11552-D8B8-4CE8-835F-9596605E6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31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76700"/>
            <a:ext cx="29241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1F9FE-C50A-4878-B16F-EF23B2673762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FAB7A-9E99-4D70-9C90-3D0B35D47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5084763"/>
            <a:ext cx="15636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8574-5310-4726-A141-A253B86C657B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3D518-D6B2-4123-B8AF-0DD3FB4ED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92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23923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299E9-B9BE-4F3C-8D7D-2F5AF2C7DA53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9192-F5DD-4339-89DC-44E4A487F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12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D0D6E2-5E49-46EA-9C81-CE6816FDA1DA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EC3E9F-A080-4D97-96EE-464B1018D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1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Муниципальное  казенное дошкольное образовательное   учреждение детский сад  общеразвивающего вида  с  приоритетным осуществлением   деятельности  по художественно-эстетическому направлению   развития  детей  № 5 села Арзгир Арзгирского района Ставропольского  края</a:t>
            </a:r>
          </a:p>
          <a:p>
            <a:pPr algn="ctr"/>
            <a:r>
              <a:rPr lang="ru-RU" sz="1200" dirty="0">
                <a:latin typeface="+mn-lt"/>
              </a:rPr>
              <a:t> (МКДОУ д/с №5 с. Арзгир)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6462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+mn-lt"/>
              </a:rPr>
              <a:t>Поддержка детской </a:t>
            </a:r>
            <a:br>
              <a:rPr lang="ru-RU" sz="3600" b="1" dirty="0">
                <a:solidFill>
                  <a:srgbClr val="7030A0"/>
                </a:solidFill>
                <a:latin typeface="+mn-lt"/>
              </a:rPr>
            </a:br>
            <a:r>
              <a:rPr lang="ru-RU" sz="3600" b="1" dirty="0">
                <a:solidFill>
                  <a:srgbClr val="7030A0"/>
                </a:solidFill>
                <a:latin typeface="+mn-lt"/>
              </a:rPr>
              <a:t>инициативы и </a:t>
            </a:r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самостоятельности, </a:t>
            </a:r>
            <a:r>
              <a:rPr lang="ru-RU" sz="3600" b="1" dirty="0">
                <a:solidFill>
                  <a:srgbClr val="7030A0"/>
                </a:solidFill>
                <a:latin typeface="+mn-lt"/>
              </a:rPr>
              <a:t>как приоритет ФГОС ДО.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645024"/>
            <a:ext cx="5670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+mn-lt"/>
              </a:rPr>
              <a:t>Заместитель руководителя по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ВР:     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 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                  Л.И.Симкова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335846"/>
            <a:ext cx="7200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не допускать диктата, навязывания в выборе сюжетов игр;</a:t>
            </a:r>
          </a:p>
          <a:p>
            <a:r>
              <a:rPr lang="ru-RU" sz="2000" dirty="0"/>
              <a:t>обязательно участвовать в играх детей по их приглашению (или при их добровольном согласии) в качестве партнера, равноправного участника, но не руководителя игры. Руководство игрой проводить опосредованно (прием телефона, введения второстепенного героя, объединения двух игр);</a:t>
            </a:r>
          </a:p>
          <a:p>
            <a:r>
              <a:rPr lang="ru-RU" sz="2000" dirty="0"/>
              <a:t>привлекать детей к украшению группы к различным мероприятиям, обсуждая разные возможности и предложения;</a:t>
            </a:r>
          </a:p>
          <a:p>
            <a:r>
              <a:rPr lang="ru-RU" sz="2000" dirty="0"/>
              <a:t>побуждать детей формировать и выражать собственную эстетическую оценку воспринимаемого, не навязывая им мнение взрослого;</a:t>
            </a:r>
          </a:p>
          <a:p>
            <a:r>
              <a:rPr lang="ru-RU" sz="2000" dirty="0"/>
              <a:t>привлекать детей к планированию жизни группы на день, опираться на их желание во время занятий;</a:t>
            </a:r>
          </a:p>
          <a:p>
            <a:r>
              <a:rPr lang="ru-RU" sz="2000" dirty="0"/>
              <a:t>читать и рассказывать детям по их просьбе, включать музыку.</a:t>
            </a:r>
          </a:p>
        </p:txBody>
      </p:sp>
    </p:spTree>
    <p:extLst>
      <p:ext uri="{BB962C8B-B14F-4D97-AF65-F5344CB8AC3E}">
        <p14:creationId xmlns:p14="http://schemas.microsoft.com/office/powerpoint/2010/main" val="5776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5-6 лет</a:t>
            </a:r>
            <a:endParaRPr lang="ru-RU" sz="24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sz="1800" u="sng" dirty="0">
                <a:solidFill>
                  <a:srgbClr val="C00000"/>
                </a:solidFill>
              </a:rPr>
              <a:t>Приоритетная сфера проявления детской инициативы - </a:t>
            </a:r>
            <a:r>
              <a:rPr lang="ru-RU" sz="1800" u="sng" dirty="0" err="1">
                <a:solidFill>
                  <a:srgbClr val="C00000"/>
                </a:solidFill>
              </a:rPr>
              <a:t>внеситуативно</a:t>
            </a:r>
            <a:r>
              <a:rPr lang="ru-RU" sz="1800" u="sng" dirty="0">
                <a:solidFill>
                  <a:srgbClr val="C00000"/>
                </a:solidFill>
              </a:rPr>
              <a:t> – личностное общение со взрослыми и сверстниками, а также информационно познавательная инициатива</a:t>
            </a:r>
            <a:r>
              <a:rPr lang="ru-RU" sz="1800" u="sng" dirty="0" smtClean="0">
                <a:solidFill>
                  <a:srgbClr val="C00000"/>
                </a:solidFill>
              </a:rPr>
              <a:t>.</a:t>
            </a:r>
            <a:endParaRPr lang="ru-RU" sz="1800" u="sng" dirty="0">
              <a:solidFill>
                <a:srgbClr val="C00000"/>
              </a:solidFill>
            </a:endParaRPr>
          </a:p>
          <a:p>
            <a:r>
              <a:rPr lang="ru-RU" sz="1800" dirty="0"/>
              <a:t>Для поддержки детской инициативы взрослым необходимо:</a:t>
            </a:r>
          </a:p>
          <a:p>
            <a:pPr marL="0" indent="0">
              <a:buNone/>
            </a:pPr>
            <a:r>
              <a:rPr lang="ru-RU" sz="1800" dirty="0" smtClean="0"/>
              <a:t>      создавать </a:t>
            </a:r>
            <a:r>
              <a:rPr lang="ru-RU" sz="1800" dirty="0"/>
              <a:t>в группе положительный психологический микроклимат, в равной </a:t>
            </a:r>
            <a:r>
              <a:rPr lang="ru-RU" sz="1800" dirty="0" smtClean="0"/>
              <a:t>                    мере </a:t>
            </a:r>
            <a:r>
              <a:rPr lang="ru-RU" sz="1800" dirty="0"/>
              <a:t>проявляя любовь и заботу ко всем детям: выражать радость при встрече, использовать ласку и теплое слово для выражения своего отношения к ребенку;</a:t>
            </a:r>
          </a:p>
          <a:p>
            <a:r>
              <a:rPr lang="ru-RU" sz="1800" dirty="0"/>
              <a:t>уважать индивидуальные вкусы и привычки детей;</a:t>
            </a:r>
          </a:p>
          <a:p>
            <a:r>
              <a:rPr lang="ru-RU" sz="1800" dirty="0"/>
              <a:t>поощрять желание создавать что- либо по собственному замыслу; обращать внимание детей на полезность будущего продукта для других или ту радость, которую он доставит кому-то (маме, бабушке, папе, другу)</a:t>
            </a:r>
          </a:p>
          <a:p>
            <a:r>
              <a:rPr lang="ru-RU" sz="1800" dirty="0"/>
              <a:t>создавать условия для разнообразной самостоятельной творческой деятельности детей;</a:t>
            </a:r>
          </a:p>
          <a:p>
            <a:r>
              <a:rPr lang="ru-RU" sz="1800" dirty="0"/>
              <a:t>при необходимости помогать детям в решении проблем организации игры;</a:t>
            </a:r>
          </a:p>
          <a:p>
            <a:r>
              <a:rPr lang="ru-RU" sz="1800" dirty="0"/>
              <a:t>привлекать детей к планированию жизни группы на день и на более отдаленную перспективу. Обсуждать совместные проекты;</a:t>
            </a:r>
          </a:p>
          <a:p>
            <a:r>
              <a:rPr lang="ru-RU" sz="1800" dirty="0"/>
              <a:t>создавать условия и выделять время для самостоятельной творческой, познавательной деятельности детей по интересам.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261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440160"/>
          </a:xfrm>
        </p:spPr>
        <p:txBody>
          <a:bodyPr/>
          <a:lstStyle/>
          <a:p>
            <a:r>
              <a:rPr lang="ru-RU" sz="3600" dirty="0" smtClean="0">
                <a:latin typeface="+mn-lt"/>
              </a:rPr>
              <a:t>6-8 лет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34075"/>
          </a:xfrm>
        </p:spPr>
        <p:txBody>
          <a:bodyPr/>
          <a:lstStyle/>
          <a:p>
            <a:r>
              <a:rPr lang="ru-RU" sz="1800" u="sng" dirty="0">
                <a:solidFill>
                  <a:srgbClr val="C00000"/>
                </a:solidFill>
              </a:rPr>
              <a:t>Приоритетная сфера проявления детской инициативы - научение, расширение сфер собственной компетентности в различных областях, в том числе орудийной деятельности, а также информационная познавательная деятельность. </a:t>
            </a:r>
          </a:p>
          <a:p>
            <a:r>
              <a:rPr lang="ru-RU" sz="1600" dirty="0"/>
              <a:t>Для поддержки детской инициативы взрослым необходимо:</a:t>
            </a:r>
          </a:p>
          <a:p>
            <a:r>
              <a:rPr lang="ru-RU" sz="1600" dirty="0"/>
              <a:t>вводить адекватную оценку результата деятельности ребенка с одновременным признанием его усилий и указанием возможных путей и способов совершенствования продукта деятельности;</a:t>
            </a:r>
          </a:p>
          <a:p>
            <a:r>
              <a:rPr lang="ru-RU" sz="1600" dirty="0"/>
              <a:t>спокойно реагировать на неуспех ребенка и предлагать несколько вариантов исправления работы: повторное исполнение спустя некоторое время, доделывание, совершенствование деталей. </a:t>
            </a:r>
            <a:r>
              <a:rPr lang="ru-RU" sz="1600" dirty="0" smtClean="0"/>
              <a:t> </a:t>
            </a:r>
            <a:endParaRPr lang="ru-RU" sz="1600" dirty="0"/>
          </a:p>
          <a:p>
            <a:r>
              <a:rPr lang="ru-RU" sz="1600" dirty="0"/>
              <a:t>создавать ситуации, позволяющие ребенку реализовать свою компетентность, обретая уважение и признание взрослых и сверстников;</a:t>
            </a:r>
          </a:p>
          <a:p>
            <a:r>
              <a:rPr lang="ru-RU" sz="1600" dirty="0"/>
              <a:t>обращаться к детям с просьбой продемонстрировать свои достижения и научить его добиваться таких же результатов сверстников;</a:t>
            </a:r>
          </a:p>
          <a:p>
            <a:r>
              <a:rPr lang="ru-RU" sz="1600" dirty="0"/>
              <a:t>поддерживать чувство гордости за свой труд и удовлетворение его результатами;</a:t>
            </a:r>
          </a:p>
          <a:p>
            <a:r>
              <a:rPr lang="ru-RU" sz="1600" dirty="0"/>
              <a:t>создавать условия для различной самостоятельной творческой деятельности детей по их интересам и запросам, </a:t>
            </a:r>
            <a:r>
              <a:rPr lang="ru-RU" sz="1600" dirty="0" smtClean="0"/>
              <a:t> </a:t>
            </a:r>
            <a:endParaRPr lang="ru-RU" sz="1600" dirty="0"/>
          </a:p>
          <a:p>
            <a:r>
              <a:rPr lang="ru-RU" sz="1600" dirty="0"/>
              <a:t>при необходимости помогать детям решать проблемы при организации игры;</a:t>
            </a:r>
          </a:p>
          <a:p>
            <a:r>
              <a:rPr lang="ru-RU" sz="1600" dirty="0"/>
              <a:t>проводить планирование жизни группы на день, неделю, месяц с учетом интересов детей, стараться реализовывать их пожелания и предложения;</a:t>
            </a:r>
          </a:p>
          <a:p>
            <a:r>
              <a:rPr lang="ru-RU" sz="1600" dirty="0"/>
              <a:t>презентовать продукты детского творчества другим детям, родителям, педагогам (концерты, выставки и др.)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648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Основные задачи педагога:</a:t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1.Создание необходимых условий.</a:t>
            </a:r>
          </a:p>
          <a:p>
            <a:r>
              <a:rPr lang="ru-RU" dirty="0" smtClean="0"/>
              <a:t>2.Побуждать к действию и поддерживать проявление детской инициативы.</a:t>
            </a:r>
          </a:p>
          <a:p>
            <a:r>
              <a:rPr lang="ru-RU" dirty="0" smtClean="0"/>
              <a:t>3.Выявлять области, в которых каждый конкретный ребенок наиболее успешен.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93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Закончи предложение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Взрослые представляют возможность детям….. </a:t>
            </a:r>
          </a:p>
          <a:p>
            <a:pPr marL="0" indent="0">
              <a:buNone/>
            </a:pPr>
            <a:r>
              <a:rPr lang="ru-RU" dirty="0" smtClean="0"/>
              <a:t>              самостоятельно использовать нормы                   и правила поведения.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5911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Взрослые представляют возможность овладевать </a:t>
            </a:r>
            <a:r>
              <a:rPr lang="ru-RU" dirty="0" smtClean="0"/>
              <a:t>…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социальными </a:t>
            </a:r>
            <a:r>
              <a:rPr lang="ru-RU" dirty="0"/>
              <a:t>навыками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Взрослые представляют возможность для творческого …</a:t>
            </a:r>
            <a:endParaRPr lang="ru-RU" dirty="0"/>
          </a:p>
          <a:p>
            <a:r>
              <a:rPr lang="ru-RU" dirty="0" smtClean="0"/>
              <a:t>                               самовыражения.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24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dirty="0" smtClean="0"/>
              <a:t>Взрослые поощряют творческую……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инициативу детей</a:t>
            </a:r>
          </a:p>
          <a:p>
            <a:pPr marL="0" indent="0">
              <a:buNone/>
            </a:pPr>
            <a:r>
              <a:rPr lang="ru-RU" dirty="0" smtClean="0"/>
              <a:t>Взрослые создают широкие возможности для творческого ….</a:t>
            </a:r>
          </a:p>
          <a:p>
            <a:pPr marL="0" indent="0">
              <a:buNone/>
            </a:pPr>
            <a:r>
              <a:rPr lang="ru-RU" dirty="0" smtClean="0"/>
              <a:t>      самовыражения детей в разных видах деятельности.</a:t>
            </a:r>
          </a:p>
          <a:p>
            <a:pPr marL="0" indent="0">
              <a:buNone/>
            </a:pPr>
            <a:r>
              <a:rPr lang="ru-RU" dirty="0" smtClean="0"/>
              <a:t>Взрослые представляют возможность детям получить информацию ….</a:t>
            </a:r>
          </a:p>
          <a:p>
            <a:pPr marL="0" indent="0">
              <a:buNone/>
            </a:pPr>
            <a:r>
              <a:rPr lang="ru-RU" dirty="0" smtClean="0"/>
              <a:t>        из разнообразных источников.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80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+mn-lt"/>
              </a:rPr>
              <a:t>Спасибо за внимание!</a:t>
            </a:r>
            <a:endParaRPr lang="ru-RU" sz="54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4448" y="5733256"/>
            <a:ext cx="360040" cy="360040"/>
          </a:xfrm>
          <a:ln>
            <a:solidFill>
              <a:srgbClr val="FF0000"/>
            </a:solidFill>
          </a:ln>
        </p:spPr>
        <p:txBody>
          <a:bodyPr>
            <a:prstTxWarp prst="textButtonPour">
              <a:avLst/>
            </a:prstTxWarp>
            <a:scene3d>
              <a:camera prst="isometricOffAxis2Righ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indent="0">
              <a:buNone/>
            </a:pPr>
            <a:r>
              <a:rPr lang="ru-RU" sz="4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СПАСИБО   ЗА   ВНИМАНИЕ!</a:t>
            </a:r>
            <a:endParaRPr lang="ru-RU" sz="44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88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09149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200" b="1" dirty="0" smtClean="0">
                <a:latin typeface="+mn-lt"/>
              </a:rPr>
              <a:t>Инициатива </a:t>
            </a:r>
            <a:r>
              <a:rPr lang="ru-RU" sz="3200" b="1" dirty="0">
                <a:latin typeface="+mn-lt"/>
              </a:rPr>
              <a:t>(от лат. </a:t>
            </a:r>
            <a:r>
              <a:rPr lang="ru-RU" sz="3200" b="1" dirty="0" err="1">
                <a:latin typeface="+mn-lt"/>
              </a:rPr>
              <a:t>initium</a:t>
            </a:r>
            <a:r>
              <a:rPr lang="ru-RU" sz="3200" b="1" dirty="0">
                <a:latin typeface="+mn-lt"/>
              </a:rPr>
              <a:t> — </a:t>
            </a:r>
            <a:r>
              <a:rPr lang="ru-RU" sz="3200" b="1" dirty="0" smtClean="0">
                <a:latin typeface="+mn-lt"/>
              </a:rPr>
              <a:t>начало) почин</a:t>
            </a:r>
            <a:r>
              <a:rPr lang="ru-RU" sz="3200" b="1" dirty="0">
                <a:latin typeface="+mn-lt"/>
              </a:rPr>
              <a:t>, </a:t>
            </a:r>
            <a:r>
              <a:rPr lang="ru-RU" sz="3200" b="1" dirty="0" smtClean="0">
                <a:latin typeface="+mn-lt"/>
              </a:rPr>
              <a:t>начинание,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052736"/>
            <a:ext cx="82800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+mn-lt"/>
            </a:endParaRPr>
          </a:p>
          <a:p>
            <a:r>
              <a:rPr lang="ru-RU" sz="3200" b="1" dirty="0" smtClean="0">
                <a:latin typeface="+mn-lt"/>
              </a:rPr>
              <a:t>      проявление </a:t>
            </a:r>
            <a:r>
              <a:rPr lang="ru-RU" sz="3200" b="1" dirty="0">
                <a:latin typeface="+mn-lt"/>
              </a:rPr>
              <a:t>активности с целью</a:t>
            </a:r>
            <a:r>
              <a:rPr lang="ru-RU" sz="3200" b="1" dirty="0" smtClean="0">
                <a:latin typeface="+mn-lt"/>
              </a:rPr>
              <a:t>...</a:t>
            </a:r>
          </a:p>
          <a:p>
            <a:endParaRPr lang="ru-RU" sz="3200" dirty="0" smtClean="0">
              <a:latin typeface="+mn-lt"/>
            </a:endParaRPr>
          </a:p>
          <a:p>
            <a:endParaRPr lang="ru-RU" sz="32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44824"/>
            <a:ext cx="610631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3200" b="1" dirty="0" smtClean="0">
              <a:solidFill>
                <a:srgbClr val="0070C0"/>
              </a:solidFill>
              <a:latin typeface="+mn-lt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   Законодательная инициатива</a:t>
            </a:r>
          </a:p>
          <a:p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Стратегическая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Гражданские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 smtClean="0">
              <a:latin typeface="+mn-lt"/>
            </a:endParaRPr>
          </a:p>
          <a:p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643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sz="4000" dirty="0" smtClean="0"/>
              <a:t>«</a:t>
            </a:r>
            <a:r>
              <a:rPr lang="ru-RU" altLang="ru-RU" sz="4000" dirty="0" smtClean="0">
                <a:solidFill>
                  <a:srgbClr val="7030A0"/>
                </a:solidFill>
              </a:rPr>
              <a:t>Самое лучшее открытие – то, которое ребенок делает </a:t>
            </a:r>
            <a:r>
              <a:rPr lang="ru-RU" altLang="ru-RU" sz="5400" b="1" dirty="0" smtClean="0"/>
              <a:t>сам</a:t>
            </a:r>
            <a:r>
              <a:rPr lang="ru-RU" altLang="ru-RU" sz="4000" dirty="0" smtClean="0"/>
              <a:t>»</a:t>
            </a:r>
          </a:p>
          <a:p>
            <a:pPr marL="0" indent="0">
              <a:buNone/>
            </a:pPr>
            <a:r>
              <a:rPr lang="ru-RU" altLang="ru-RU" sz="4000" dirty="0" smtClean="0"/>
              <a:t>                         </a:t>
            </a:r>
            <a:r>
              <a:rPr lang="ru-RU" altLang="ru-RU" sz="4000" dirty="0" smtClean="0"/>
              <a:t>      </a:t>
            </a:r>
            <a:r>
              <a:rPr lang="ru-RU" altLang="ru-RU" dirty="0" smtClean="0"/>
              <a:t>Ральф Уолдо </a:t>
            </a:r>
            <a:r>
              <a:rPr lang="ru-RU" altLang="ru-RU" dirty="0" err="1" smtClean="0"/>
              <a:t>Эмерсон</a:t>
            </a:r>
            <a:endParaRPr lang="ru-RU" altLang="ru-RU" dirty="0" smtClean="0"/>
          </a:p>
          <a:p>
            <a:pPr marL="0" indent="0">
              <a:buNone/>
            </a:pPr>
            <a:r>
              <a:rPr lang="ru-RU" altLang="ru-RU" dirty="0"/>
              <a:t> </a:t>
            </a:r>
            <a:r>
              <a:rPr lang="ru-RU" altLang="ru-RU" dirty="0" smtClean="0"/>
              <a:t>                                             (</a:t>
            </a:r>
            <a:r>
              <a:rPr lang="ru-RU" altLang="ru-RU" dirty="0"/>
              <a:t>1803-1882)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Целевые ориентиры результата образовательной программы ДОО по ФГОС ДО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 smtClean="0"/>
              <a:t>Любознательность</a:t>
            </a:r>
          </a:p>
          <a:p>
            <a:r>
              <a:rPr lang="ru-RU" dirty="0" smtClean="0"/>
              <a:t>Уверенность в своих силах</a:t>
            </a:r>
          </a:p>
          <a:p>
            <a:r>
              <a:rPr lang="ru-RU" dirty="0" smtClean="0"/>
              <a:t>Положительное отношение к себе и другим</a:t>
            </a:r>
          </a:p>
          <a:p>
            <a:r>
              <a:rPr lang="ru-RU" dirty="0" smtClean="0"/>
              <a:t>Инициативность и самостоятельность </a:t>
            </a:r>
          </a:p>
          <a:p>
            <a:r>
              <a:rPr lang="ru-RU" dirty="0" smtClean="0"/>
              <a:t>Активное взаимодействие  со сверстниками и взрослыми</a:t>
            </a:r>
          </a:p>
          <a:p>
            <a:r>
              <a:rPr lang="ru-RU" dirty="0" smtClean="0"/>
              <a:t>Способность ребенка к воображению, фантазии и творчеству</a:t>
            </a:r>
          </a:p>
          <a:p>
            <a:r>
              <a:rPr lang="ru-RU" dirty="0" smtClean="0"/>
              <a:t>Способность к волевым усилиям и принятию самостоятельных решений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0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sz="2800" b="1" dirty="0" smtClean="0"/>
              <a:t>Произвольность поведения</a:t>
            </a:r>
          </a:p>
          <a:p>
            <a:r>
              <a:rPr lang="ru-RU" sz="2800" b="1" dirty="0" smtClean="0"/>
              <a:t>Самостоятельность</a:t>
            </a:r>
          </a:p>
          <a:p>
            <a:r>
              <a:rPr lang="ru-RU" sz="2800" b="1" dirty="0" smtClean="0"/>
              <a:t>Развитая эмоционально волевая сфера</a:t>
            </a:r>
          </a:p>
          <a:p>
            <a:r>
              <a:rPr lang="ru-RU" sz="2800" b="1" dirty="0" smtClean="0"/>
              <a:t>Инициатива  в различных видах деятельности</a:t>
            </a:r>
          </a:p>
          <a:p>
            <a:r>
              <a:rPr lang="ru-RU" sz="2800" b="1" dirty="0" smtClean="0"/>
              <a:t>Стремление к самореализации</a:t>
            </a:r>
          </a:p>
          <a:p>
            <a:r>
              <a:rPr lang="ru-RU" sz="2800" b="1" dirty="0" smtClean="0"/>
              <a:t>Общительность</a:t>
            </a:r>
          </a:p>
          <a:p>
            <a:r>
              <a:rPr lang="ru-RU" sz="2800" b="1" dirty="0" smtClean="0"/>
              <a:t>Творческий подход к деятельности</a:t>
            </a:r>
          </a:p>
          <a:p>
            <a:r>
              <a:rPr lang="ru-RU" sz="2800" b="1" dirty="0" smtClean="0"/>
              <a:t>Высокий уровень умственных способностей</a:t>
            </a:r>
          </a:p>
          <a:p>
            <a:r>
              <a:rPr lang="ru-RU" sz="2800" b="1" dirty="0" smtClean="0"/>
              <a:t>Познавательная активность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3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Сферы проявления инициативы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b="1" dirty="0" smtClean="0"/>
              <a:t>1.Творческая инициатива </a:t>
            </a:r>
            <a:r>
              <a:rPr lang="ru-RU" dirty="0" smtClean="0"/>
              <a:t>–сюжетная игра.</a:t>
            </a:r>
          </a:p>
          <a:p>
            <a:r>
              <a:rPr lang="ru-RU" b="1" dirty="0" smtClean="0"/>
              <a:t>2.Инициатива как целеполагание и волевое усилие </a:t>
            </a:r>
            <a:r>
              <a:rPr lang="ru-RU" dirty="0" smtClean="0"/>
              <a:t>–продуктивная деятельность</a:t>
            </a:r>
          </a:p>
          <a:p>
            <a:r>
              <a:rPr lang="ru-RU" b="1" dirty="0" smtClean="0"/>
              <a:t>3.Коммуникативная инициатива </a:t>
            </a:r>
            <a:r>
              <a:rPr lang="ru-RU" dirty="0" smtClean="0"/>
              <a:t>– взаимодействие со сверстниками.</a:t>
            </a:r>
          </a:p>
          <a:p>
            <a:r>
              <a:rPr lang="ru-RU" b="1" dirty="0" smtClean="0"/>
              <a:t>4.Познавательная инициатива</a:t>
            </a:r>
            <a:r>
              <a:rPr lang="ru-RU" dirty="0" smtClean="0"/>
              <a:t>-познавательно –исследовательская деятельность.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48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3-4  года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sz="2000" u="sng" dirty="0">
                <a:solidFill>
                  <a:srgbClr val="C00000"/>
                </a:solidFill>
              </a:rPr>
              <a:t>Приоритетная сфера проявления детской инициативы - игровая и продуктивная деятельность</a:t>
            </a:r>
          </a:p>
          <a:p>
            <a:r>
              <a:rPr lang="ru-RU" sz="2000" dirty="0"/>
              <a:t>создавать условия для реализации собственных планов и замыслов каждого ребенка;</a:t>
            </a:r>
          </a:p>
          <a:p>
            <a:r>
              <a:rPr lang="ru-RU" sz="2000" dirty="0"/>
              <a:t>рассказывать детям о реальных, а также возможных в будущем достижениях;</a:t>
            </a:r>
          </a:p>
          <a:p>
            <a:r>
              <a:rPr lang="ru-RU" sz="2000" dirty="0"/>
              <a:t>отмечать и публично поддерживать любые успехи детей;</a:t>
            </a:r>
          </a:p>
          <a:p>
            <a:r>
              <a:rPr lang="ru-RU" sz="2000" dirty="0"/>
              <a:t>всемерно поощрять самостоятельность детей и расширять её сферу;</a:t>
            </a:r>
          </a:p>
          <a:p>
            <a:r>
              <a:rPr lang="ru-RU" sz="2000" dirty="0"/>
              <a:t>помогать ребенку найти способ реализации собственных поставленных целей;</a:t>
            </a:r>
          </a:p>
          <a:p>
            <a:r>
              <a:rPr lang="ru-RU" sz="2000" dirty="0"/>
              <a:t>способствовать стремлению научиться делать что-то и поддерживать радостное ощущение возрастающей умелости;</a:t>
            </a:r>
          </a:p>
          <a:p>
            <a:r>
              <a:rPr lang="ru-RU" sz="2000" dirty="0"/>
              <a:t>в ходе занятий и в повседневной жизни терпимо относится к затруднениям ребенка, позволять действовать ему в своем темпе.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5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r>
              <a:rPr lang="ru-RU" sz="2400" dirty="0"/>
              <a:t>не критиковать результаты деятельности детей, а также их самих. Ограничить критику исключительно результатами продуктивной деятельности, используя в качестве субъекта критики игровые персонажи;</a:t>
            </a:r>
          </a:p>
          <a:p>
            <a:r>
              <a:rPr lang="ru-RU" sz="2400" dirty="0"/>
              <a:t>учитывать индивидуальные особенности детей, стремиться найти подход к застенчивым, нерешительным, конфликтным, непопулярным детям;</a:t>
            </a:r>
          </a:p>
          <a:p>
            <a:r>
              <a:rPr lang="ru-RU" sz="2400" dirty="0"/>
              <a:t>уважать и ценить каждого ребенка независимо от его достижений, достоинств и недостатков;</a:t>
            </a:r>
          </a:p>
          <a:p>
            <a:r>
              <a:rPr lang="ru-RU" sz="2400" dirty="0"/>
              <a:t>создавать в группе положительный психологический микроклимат, в равной мере проявлять любовь ко всем детям: выражать радость при встрече, использовать ласку и теплые слова для выражения своего отношения к каждому ребенку, проявлять деликатность и терпимость;</a:t>
            </a:r>
          </a:p>
          <a:p>
            <a:r>
              <a:rPr lang="ru-RU" sz="2400" dirty="0"/>
              <a:t>всегда предоставлять детям возможность для реализации замыслов в</a:t>
            </a:r>
          </a:p>
        </p:txBody>
      </p:sp>
    </p:spTree>
    <p:extLst>
      <p:ext uri="{BB962C8B-B14F-4D97-AF65-F5344CB8AC3E}">
        <p14:creationId xmlns:p14="http://schemas.microsoft.com/office/powerpoint/2010/main" val="19173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4-5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sz="2000" u="sng" dirty="0">
                <a:solidFill>
                  <a:srgbClr val="C00000"/>
                </a:solidFill>
              </a:rPr>
              <a:t>Приоритетная сфера проявления детской инициативы - познавательная деятельность, расширение информационного кругозора, игровая деятельность со сверстниками. </a:t>
            </a:r>
          </a:p>
          <a:p>
            <a:r>
              <a:rPr lang="ru-RU" sz="2000" dirty="0"/>
              <a:t>Для поддержки детской инициативы взрослым необходимо:</a:t>
            </a:r>
          </a:p>
          <a:p>
            <a:r>
              <a:rPr lang="ru-RU" sz="2000" dirty="0"/>
              <a:t>способствовать стремлению детей делать собственные умозаключения, относится к их попыткам внимательно, с уважением;</a:t>
            </a:r>
          </a:p>
          <a:p>
            <a:r>
              <a:rPr lang="ru-RU" sz="2000" dirty="0"/>
              <a:t>обеспечивать для детей возможности осуществления их желания переодеваться и наряжаться, примеривать на себя разные роли. Иметь в группе набор атрибутов и элементов костюмов для переодевания, а также технические средства, обеспечивающие стремление детей петь, двигаться, танцевать под музыку;</a:t>
            </a:r>
          </a:p>
          <a:p>
            <a:r>
              <a:rPr lang="ru-RU" sz="2000" dirty="0"/>
              <a:t>создавать условия, обеспечивающие детям возможность конструировать из различных материалов себе "дом", укрытие для сюжетных игр;</a:t>
            </a:r>
          </a:p>
          <a:p>
            <a:r>
              <a:rPr lang="ru-RU" sz="2000" dirty="0"/>
              <a:t>при необходимости осуждать негативный поступок ребенка с глазу на глаз, но не допускать критики его личности, его качеств;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3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219_lJ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43219_lJK</Template>
  <TotalTime>108</TotalTime>
  <Words>1070</Words>
  <Application>Microsoft Office PowerPoint</Application>
  <PresentationFormat>Экран (4:3)</PresentationFormat>
  <Paragraphs>108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43219_lJK</vt:lpstr>
      <vt:lpstr>Презентация PowerPoint</vt:lpstr>
      <vt:lpstr>   Инициатива (от лат. initium — начало) почин, начинание,    </vt:lpstr>
      <vt:lpstr>Презентация PowerPoint</vt:lpstr>
      <vt:lpstr>Целевые ориентиры результата образовательной программы ДОО по ФГОС ДО</vt:lpstr>
      <vt:lpstr>Презентация PowerPoint</vt:lpstr>
      <vt:lpstr>Сферы проявления инициативы</vt:lpstr>
      <vt:lpstr>3-4  года</vt:lpstr>
      <vt:lpstr>Презентация PowerPoint</vt:lpstr>
      <vt:lpstr>4-5 лет</vt:lpstr>
      <vt:lpstr>Презентация PowerPoint</vt:lpstr>
      <vt:lpstr>5-6 лет</vt:lpstr>
      <vt:lpstr>6-8 лет</vt:lpstr>
      <vt:lpstr>Основные задачи педагога: </vt:lpstr>
      <vt:lpstr>Закончи предложение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</dc:creator>
  <cp:lastModifiedBy>Alexandr</cp:lastModifiedBy>
  <cp:revision>13</cp:revision>
  <dcterms:created xsi:type="dcterms:W3CDTF">2016-02-02T09:59:38Z</dcterms:created>
  <dcterms:modified xsi:type="dcterms:W3CDTF">2021-10-27T22:00:23Z</dcterms:modified>
</cp:coreProperties>
</file>