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6" r:id="rId8"/>
    <p:sldId id="262" r:id="rId9"/>
    <p:sldId id="265" r:id="rId10"/>
    <p:sldId id="280" r:id="rId11"/>
    <p:sldId id="266" r:id="rId12"/>
    <p:sldId id="277" r:id="rId13"/>
    <p:sldId id="275" r:id="rId14"/>
    <p:sldId id="267" r:id="rId15"/>
    <p:sldId id="278" r:id="rId16"/>
    <p:sldId id="270" r:id="rId17"/>
    <p:sldId id="268" r:id="rId18"/>
    <p:sldId id="269" r:id="rId19"/>
    <p:sldId id="271" r:id="rId20"/>
    <p:sldId id="272" r:id="rId21"/>
    <p:sldId id="273" r:id="rId22"/>
    <p:sldId id="274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AD22E4"/>
    <a:srgbClr val="33CC33"/>
    <a:srgbClr val="6600CC"/>
    <a:srgbClr val="D40A2C"/>
    <a:srgbClr val="FF66FF"/>
    <a:srgbClr val="000000"/>
    <a:srgbClr val="34EE26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840" autoAdjust="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0653-7B76-48ED-ACDF-1340418154B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8D581-3C00-46EC-8C9D-87ED3C6E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gif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gif"/><Relationship Id="rId4" Type="http://schemas.openxmlformats.org/officeDocument/2006/relationships/image" Target="../media/image6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gif"/><Relationship Id="rId5" Type="http://schemas.openxmlformats.org/officeDocument/2006/relationships/image" Target="../media/image73.gif"/><Relationship Id="rId4" Type="http://schemas.openxmlformats.org/officeDocument/2006/relationships/image" Target="../media/image7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9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фон для презентации\fon_prezentacii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Эмоциональное развитие</a:t>
            </a:r>
            <a:b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детей дошкольного </a:t>
            </a:r>
            <a:b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возраста.</a:t>
            </a:r>
            <a: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0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4929198"/>
            <a:ext cx="3143272" cy="155415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>
              <a:buNone/>
            </a:pP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800" b="1" dirty="0" err="1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/с №5:</a:t>
            </a:r>
          </a:p>
          <a:p>
            <a:pPr>
              <a:buNone/>
            </a:pPr>
            <a:r>
              <a:rPr lang="ru-RU" sz="1800" b="1" dirty="0" smtClean="0">
                <a:ln w="11430"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Крюкова И.Д.</a:t>
            </a:r>
            <a:endParaRPr lang="ru-RU" sz="1800" b="1" dirty="0">
              <a:ln w="11430"/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6564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«Светофор эмоций»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Мастер-класс по оформлению детского сада. Светофор эмоций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394472" cy="452596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Овал 5"/>
          <p:cNvSpPr/>
          <p:nvPr/>
        </p:nvSpPr>
        <p:spPr>
          <a:xfrm>
            <a:off x="3714744" y="1285860"/>
            <a:ext cx="2286016" cy="1857388"/>
          </a:xfrm>
          <a:prstGeom prst="ellipse">
            <a:avLst/>
          </a:prstGeom>
          <a:solidFill>
            <a:srgbClr val="D40A2C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Плохое настроение, грусть, печаль.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000760" y="2500306"/>
            <a:ext cx="2286016" cy="1857388"/>
          </a:xfrm>
          <a:prstGeom prst="ellipse">
            <a:avLst/>
          </a:prstGeom>
          <a:solidFill>
            <a:srgbClr val="FFFF0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Спокойное настроение, без эмоций.</a:t>
            </a:r>
            <a:endParaRPr lang="ru-RU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14744" y="4143380"/>
            <a:ext cx="2286016" cy="1857388"/>
          </a:xfrm>
          <a:prstGeom prst="ellipse">
            <a:avLst/>
          </a:prstGeom>
          <a:solidFill>
            <a:srgbClr val="00B050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Хорошее настроение, весёлое, радостное.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6564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357826"/>
            <a:ext cx="6858048" cy="1285884"/>
          </a:xfrm>
          <a:prstGeom prst="rect">
            <a:avLst/>
          </a:prstGeom>
          <a:solidFill>
            <a:srgbClr val="1EE25B"/>
          </a:solidFill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Положительные эмоции надёжно защищают детей от умственных перегрузок и приносят только пользу, как для физического, так и для психического развития</a:t>
            </a:r>
            <a:endParaRPr lang="ru-RU" sz="2000" b="1" dirty="0">
              <a:ln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66"/>
            <a:ext cx="4214842" cy="2786082"/>
          </a:xfrm>
          <a:prstGeom prst="rect">
            <a:avLst/>
          </a:prstGeom>
          <a:solidFill>
            <a:srgbClr val="0000FF"/>
          </a:solidFill>
          <a:effectLst>
            <a:glow rad="101600">
              <a:srgbClr val="FFFF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«Ролевая гимнастика»</a:t>
            </a:r>
          </a:p>
          <a:p>
            <a:r>
              <a:rPr lang="ru-RU" sz="2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учить детей раскованному поведению, развивать актёрские способности, помогает почувствовать чувства другого существа.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57166"/>
            <a:ext cx="4429156" cy="2786082"/>
          </a:xfrm>
          <a:prstGeom prst="rect">
            <a:avLst/>
          </a:prstGeom>
          <a:solidFill>
            <a:srgbClr val="AD22E4"/>
          </a:solidFill>
          <a:effectLst>
            <a:glow rad="101600">
              <a:srgbClr val="FFFF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«Что случилось?»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              распознавать различные эмоциональные состояния, развивать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эмпатию</a:t>
            </a:r>
            <a:r>
              <a:rPr lang="ru-RU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22533" name="Picture 5" descr="Читающие дет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933400"/>
            <a:ext cx="2000264" cy="237531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3429000"/>
            <a:ext cx="4214842" cy="1785950"/>
          </a:xfrm>
          <a:prstGeom prst="rect">
            <a:avLst/>
          </a:prstGeom>
          <a:solidFill>
            <a:srgbClr val="FF33CC"/>
          </a:solidFill>
          <a:effectLst>
            <a:glow rad="101600">
              <a:srgbClr val="FFFF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50800" dist="38100" dir="5400000" sx="101000" sy="101000" algn="t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effectLst>
                  <a:outerShdw blurRad="50800" dist="38100" dir="5400000" sx="101000" sy="101000" algn="t" rotWithShape="0">
                    <a:schemeClr val="tx1"/>
                  </a:outerShdw>
                </a:effectLst>
                <a:latin typeface="Times New Roman" pitchFamily="18" charset="0"/>
                <a:cs typeface="Times New Roman" pitchFamily="18" charset="0"/>
              </a:rPr>
              <a:t> «Создание рисунка по кругу»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50800" dist="38100" dir="18900000" sx="98000" sy="98000" algn="bl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создание в группе благоприятного микроклимата.</a:t>
            </a:r>
          </a:p>
        </p:txBody>
      </p:sp>
      <p:pic>
        <p:nvPicPr>
          <p:cNvPr id="22531" name="Picture 3" descr="Проголодался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000372"/>
            <a:ext cx="2357454" cy="223338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н для презентации\6564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2000240"/>
            <a:ext cx="73802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ПОРТРЕТНАЯ</a:t>
            </a:r>
          </a:p>
          <a:p>
            <a:pPr algn="ctr"/>
            <a:r>
              <a:rPr lang="ru-RU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ГАЛЕРЕЯ</a:t>
            </a:r>
            <a:endParaRPr lang="ru-RU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Малыш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381483"/>
            <a:ext cx="1857388" cy="247651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076" name="Picture 4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429132"/>
            <a:ext cx="2643206" cy="2281249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078" name="Picture 6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1928826" cy="2012235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080" name="Picture 8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14280"/>
            <a:ext cx="1785950" cy="178595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082" name="Picture 10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511174"/>
            <a:ext cx="2714644" cy="334682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4EE2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 серия фотопортретов</a:t>
            </a:r>
            <a:endParaRPr lang="ru-RU" sz="54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-main-pic" descr="&amp;Kcy;&amp;acy;&amp;rcy;&amp;tcy;&amp;icy;&amp;ncy;&amp;kcy;&amp;acy; 57 &amp;icy;&amp;zcy; 426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357430"/>
            <a:ext cx="3357586" cy="3214710"/>
          </a:xfrm>
          <a:prstGeom prst="ellipse">
            <a:avLst/>
          </a:prstGeom>
          <a:ln>
            <a:noFill/>
          </a:ln>
          <a:effectLst>
            <a:glow rad="228600">
              <a:srgbClr val="0000FF">
                <a:alpha val="40000"/>
              </a:srgbClr>
            </a:glow>
            <a:softEdge rad="112500"/>
          </a:effectLst>
        </p:spPr>
      </p:pic>
      <p:pic>
        <p:nvPicPr>
          <p:cNvPr id="7" name="i-main-pic" descr="&amp;Kcy;&amp;acy;&amp;rcy;&amp;tcy;&amp;icy;&amp;ncy;&amp;kcy;&amp;acy; 87 &amp;icy;&amp;zcy; 4262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374798">
            <a:off x="5638286" y="3559694"/>
            <a:ext cx="3021147" cy="3143272"/>
          </a:xfrm>
          <a:prstGeom prst="ellipse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1428736"/>
            <a:ext cx="8858312" cy="71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Какое эмоциональное состояние испытывают дети на этих портретах?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Как избавиться от страхов"/>
          <p:cNvPicPr>
            <a:picLocks noChangeAspect="1" noChangeArrowheads="1"/>
          </p:cNvPicPr>
          <p:nvPr/>
        </p:nvPicPr>
        <p:blipFill>
          <a:blip r:embed="rId5"/>
          <a:srcRect l="23684" t="24590" b="20765"/>
          <a:stretch>
            <a:fillRect/>
          </a:stretch>
        </p:blipFill>
        <p:spPr bwMode="auto">
          <a:xfrm rot="20442926">
            <a:off x="302865" y="3406903"/>
            <a:ext cx="3452805" cy="3286148"/>
          </a:xfrm>
          <a:prstGeom prst="ellipse">
            <a:avLst/>
          </a:prstGeom>
          <a:ln>
            <a:noFill/>
          </a:ln>
          <a:effectLst>
            <a:glow rad="139700">
              <a:srgbClr val="FF0000">
                <a:alpha val="4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143932" cy="1571636"/>
          </a:xfrm>
          <a:prstGeom prst="rect">
            <a:avLst/>
          </a:prstGeom>
          <a:solidFill>
            <a:srgbClr val="FF33CC"/>
          </a:solidFill>
          <a:effectLst>
            <a:glow rad="101600">
              <a:srgbClr val="FFFF00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Одна из первых эмоций, которую испытывает новорожденный младенец, связана с ощущением опасности. Грань между нормальным и патологическим страхом нередко оказывается размытой, но в любом случае, страхи мешают ребёнку жить.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Смайлик испуганный со свечкой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2873285" cy="187643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2143116"/>
            <a:ext cx="4214842" cy="4429156"/>
          </a:xfrm>
          <a:prstGeom prst="rect">
            <a:avLst/>
          </a:prstGeom>
          <a:solidFill>
            <a:srgbClr val="33CC33"/>
          </a:solidFill>
          <a:effectLst>
            <a:glow rad="101600">
              <a:srgbClr val="FFFF00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Страхам особенно подвержены ранимые, чувствительные, повышенно себялюбивые дети. Помочь ребёнку преодолеть появившиеся страхи должны взрослые.</a:t>
            </a:r>
          </a:p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Для коррекции индивидуальной и подгрупповой работы можно использовать различные техники, игры и упражнения.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Страх, страшно (188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572008"/>
            <a:ext cx="3096227" cy="211576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rgbClr val="FF66FF"/>
          </a:solidFill>
          <a:effectLst>
            <a:glow rad="101600">
              <a:srgbClr val="FFFF00">
                <a:alpha val="60000"/>
              </a:srgbClr>
            </a:glow>
            <a:softEdge rad="63500"/>
          </a:effectLst>
        </p:spPr>
        <p:txBody>
          <a:bodyPr>
            <a:normAutofit/>
          </a:bodyPr>
          <a:lstStyle/>
          <a:p>
            <a:r>
              <a:rPr lang="ru-RU" sz="1800" b="1" dirty="0" smtClean="0">
                <a:ln w="1905"/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Упражнения,  помогающие ребёнку преодолеть проявившиеся страхи:</a:t>
            </a:r>
            <a:endParaRPr lang="ru-RU" sz="1800" b="1" dirty="0">
              <a:ln w="1905"/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928670"/>
            <a:ext cx="4543428" cy="1614486"/>
          </a:xfrm>
          <a:solidFill>
            <a:srgbClr val="0000FF"/>
          </a:solidFill>
          <a:effectLst>
            <a:glow rad="101600">
              <a:srgbClr val="FFFF00">
                <a:alpha val="60000"/>
              </a:srgbClr>
            </a:glow>
            <a:softEdge rad="63500"/>
          </a:effectLst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Упражнение «Воспитай свой страх».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Упражнение «Чужие рисунки».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Упражнение «Дом ужасов».</a:t>
            </a:r>
          </a:p>
          <a:p>
            <a:r>
              <a:rPr lang="ru-RU" sz="1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Упражнение «Одень страшилку».</a:t>
            </a:r>
            <a:endParaRPr lang="ru-RU" sz="1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571744"/>
            <a:ext cx="7786742" cy="1357322"/>
          </a:xfrm>
          <a:prstGeom prst="rect">
            <a:avLst/>
          </a:prstGeom>
          <a:solidFill>
            <a:srgbClr val="33CC33"/>
          </a:solidFill>
          <a:effectLst>
            <a:glow rad="101600">
              <a:srgbClr val="FFFF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Одно из преимуществ данных пособий является то, что для коррекции детских страхов можно использовать в комплексе несколько игровых психотерапевтических техник и упражнений:</a:t>
            </a:r>
            <a:endParaRPr lang="ru-RU" b="1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000504"/>
            <a:ext cx="8001056" cy="2214578"/>
          </a:xfrm>
          <a:prstGeom prst="rect">
            <a:avLst/>
          </a:prstGeom>
          <a:solidFill>
            <a:srgbClr val="0000FF"/>
          </a:solidFill>
          <a:effectLst>
            <a:glow rad="101600">
              <a:srgbClr val="FFFF00">
                <a:alpha val="60000"/>
              </a:srgb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endParaRPr lang="ru-RU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Техники художественной экспрессии, основанные на использовании различных изобразительных материалов и помогающие детям справиться с эмоциональными нарушениями;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Фантазирование, предполагающее направленную визуализацию и активное воображение;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Сочинение историй, способствующее, благодаря разнообразным приёмам, развитию вербальных навыков.</a:t>
            </a:r>
          </a:p>
          <a:p>
            <a:pPr marL="342900" indent="-342900" algn="ctr">
              <a:buAutoNum type="arabicPeriod"/>
            </a:pP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tx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1653" y="857232"/>
            <a:ext cx="2024361" cy="171451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052" name="Picture 4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714357"/>
            <a:ext cx="1643074" cy="214314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4C29E3"/>
          </a:solidFill>
          <a:ln w="76200"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 серия фотопортретов</a:t>
            </a:r>
            <a:endParaRPr lang="ru-RU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-main-pic" descr="&amp;Kcy;&amp;acy;&amp;rcy;&amp;tcy;&amp;icy;&amp;ncy;&amp;kcy;&amp;acy; 189 &amp;icy;&amp;zcy; 5066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0261">
            <a:off x="5155697" y="1587502"/>
            <a:ext cx="2701615" cy="2950861"/>
          </a:xfrm>
          <a:prstGeom prst="ellipse">
            <a:avLst/>
          </a:prstGeom>
          <a:ln w="190500" cap="rnd">
            <a:solidFill>
              <a:srgbClr val="0000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-main-pic" descr="&amp;Kcy;&amp;acy;&amp;rcy;&amp;tcy;&amp;icy;&amp;ncy;&amp;kcy;&amp;acy; 119 &amp;icy;&amp;zcy; 5066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571612"/>
            <a:ext cx="3000396" cy="3357586"/>
          </a:xfrm>
          <a:prstGeom prst="ellipse">
            <a:avLst/>
          </a:prstGeom>
          <a:ln w="190500" cap="rnd">
            <a:solidFill>
              <a:srgbClr val="D40A2C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-main-pic" descr="&amp;Kcy;&amp;acy;&amp;rcy;&amp;tcy;&amp;icy;&amp;ncy;&amp;kcy;&amp;acy; 10 &amp;icy;&amp;zcy; 5066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072707">
            <a:off x="262989" y="3269697"/>
            <a:ext cx="2708112" cy="3497706"/>
          </a:xfrm>
          <a:prstGeom prst="ellipse">
            <a:avLst/>
          </a:prstGeom>
          <a:ln w="190500" cap="rnd">
            <a:solidFill>
              <a:srgbClr val="AD22E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&amp;Kcy;&amp;acy;&amp;rcy;&amp;tcy;&amp;icy;&amp;ncy;&amp;kcy;&amp;acy; 15 &amp;icy;&amp;zcy; 166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714752"/>
            <a:ext cx="3166020" cy="2952000"/>
          </a:xfrm>
          <a:prstGeom prst="ellipse">
            <a:avLst/>
          </a:prstGeom>
          <a:ln w="190500" cap="rnd">
            <a:solidFill>
              <a:srgbClr val="FF66FF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-main-pic" descr="&amp;Kcy;&amp;acy;&amp;rcy;&amp;tcy;&amp;icy;&amp;ncy;&amp;kcy;&amp;acy; 166 &amp;icy;&amp;zcy; 5066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3106" y="3436166"/>
            <a:ext cx="3086993" cy="3278982"/>
          </a:xfrm>
          <a:prstGeom prst="ellipse">
            <a:avLst/>
          </a:prstGeom>
          <a:ln w="190500" cap="rnd">
            <a:solidFill>
              <a:srgbClr val="33CC33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428604"/>
            <a:ext cx="8072494" cy="2000264"/>
          </a:xfrm>
          <a:prstGeom prst="rect">
            <a:avLst/>
          </a:prstGeom>
          <a:solidFill>
            <a:srgbClr val="FFFF00"/>
          </a:solidFill>
          <a:ln w="57150">
            <a:solidFill>
              <a:srgbClr val="FF33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Печаль и грусть </a:t>
            </a:r>
            <a:r>
              <a:rPr lang="ru-RU" sz="24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– это отдельные эмоции, которые имеют своё специфическое выражение и свои уникальные феноменологические характеристики; её обычно относят к негативным переживаниям.</a:t>
            </a:r>
            <a:endParaRPr lang="ru-RU" sz="24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643182"/>
            <a:ext cx="4000528" cy="4000528"/>
          </a:xfrm>
          <a:prstGeom prst="rect">
            <a:avLst/>
          </a:prstGeom>
          <a:solidFill>
            <a:srgbClr val="00B0F0"/>
          </a:solidFill>
          <a:ln w="5715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печали ребёнка:</a:t>
            </a:r>
          </a:p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1.Разочарование, вызванное крушением надежд и ожиданий.</a:t>
            </a:r>
          </a:p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2.Неудача в достижении поставленной цели.</a:t>
            </a:r>
          </a:p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3.Индивидуальная предрасположенность к печальным переживаниям.</a:t>
            </a:r>
          </a:p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4.Восприятие ребёнком своей социальной роли.</a:t>
            </a:r>
          </a:p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5.Потеря или поломка значимой, любимой вещи или предмета и т.д.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Грустный 3D смайл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500570"/>
            <a:ext cx="1905010" cy="190501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4580" name="Picture 4" descr="Ах, как грустно, что же делать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6514" y="3000372"/>
            <a:ext cx="1658949" cy="135732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1266" name="Picture 2" descr="Анимашки звезды, анимированные звездочки, разные анимашки | Smayli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785794"/>
            <a:ext cx="3393302" cy="4071966"/>
          </a:xfrm>
          <a:prstGeom prst="rect">
            <a:avLst/>
          </a:prstGeom>
          <a:noFill/>
        </p:spPr>
      </p:pic>
      <p:pic>
        <p:nvPicPr>
          <p:cNvPr id="11268" name="Picture 4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143248"/>
            <a:ext cx="2917048" cy="350046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6257940" cy="1928826"/>
          </a:xfrm>
          <a:solidFill>
            <a:srgbClr val="00B0F0"/>
          </a:solidFill>
          <a:ln w="38100">
            <a:solidFill>
              <a:srgbClr val="4C29E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18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дошкольном возрасте у детей часто изменчиво настроение. Хотя негативные переживания непродолжительны они захватывают ребёнка полностью с чем бывает трудно справиться в одиночку. Выйти из этого состояния может помочь педагог.</a:t>
            </a:r>
            <a:endParaRPr lang="ru-RU" sz="1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643182"/>
            <a:ext cx="4900618" cy="3829064"/>
          </a:xfrm>
          <a:solidFill>
            <a:srgbClr val="FF33CC"/>
          </a:solidFill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Для снятия эмоционального напряжения негативных эмоциональных переживаний укрепления дружеских взаимоотношений можно использовать такие пособия:</a:t>
            </a:r>
          </a:p>
          <a:p>
            <a:r>
              <a:rPr lang="ru-RU" sz="1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Times New Roman" pitchFamily="18" charset="0"/>
                <a:cs typeface="Times New Roman" pitchFamily="18" charset="0"/>
              </a:rPr>
              <a:t>- «настроение»</a:t>
            </a:r>
          </a:p>
          <a:p>
            <a:r>
              <a:rPr lang="ru-RU" sz="1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Times New Roman" pitchFamily="18" charset="0"/>
                <a:cs typeface="Times New Roman" pitchFamily="18" charset="0"/>
              </a:rPr>
              <a:t>- «Ромашка»</a:t>
            </a:r>
          </a:p>
          <a:p>
            <a:r>
              <a:rPr lang="ru-RU" sz="1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Times New Roman" pitchFamily="18" charset="0"/>
                <a:cs typeface="Times New Roman" pitchFamily="18" charset="0"/>
              </a:rPr>
              <a:t>- «Волшебный стул»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Обычно от грустного настроения ребёнка после такого внимания окружающих к его самочувствию после совместной продуктивной деятельности со сверстниками значительно улучшается эмоциональное самочувствие.</a:t>
            </a:r>
            <a:endParaRPr lang="ru-RU" sz="1600" b="1" dirty="0">
              <a:solidFill>
                <a:srgbClr val="FFFF00"/>
              </a:solidFill>
              <a:effectLst>
                <a:glow rad="101600">
                  <a:srgbClr val="0000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Мальчика обижают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710850"/>
            <a:ext cx="1714512" cy="188946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244" name="Picture 4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2844" y="2428869"/>
            <a:ext cx="3889992" cy="425160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 w="57150">
            <a:solidFill>
              <a:srgbClr val="FF33CC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40A2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 серия фотопортретов</a:t>
            </a:r>
            <a:endParaRPr lang="ru-RU" b="1" dirty="0">
              <a:solidFill>
                <a:srgbClr val="D40A2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-main-pic" descr="&amp;Kcy;&amp;acy;&amp;rcy;&amp;tcy;&amp;icy;&amp;ncy;&amp;kcy;&amp;acy; 37 &amp;icy;&amp;zcy; 1159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2071702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33CC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ic.pics.livejournal.com/matilda_ss/21322662/14996/14996_origin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785926"/>
            <a:ext cx="200026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-main-pic" descr="&amp;Kcy;&amp;acy;&amp;rcy;&amp;tcy;&amp;icy;&amp;ncy;&amp;kcy;&amp;acy; 163 &amp;icy;&amp;zcy; 1159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1785926"/>
            <a:ext cx="2357454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00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-main-pic" descr="&amp;Kcy;&amp;acy;&amp;rcy;&amp;tcy;&amp;icy;&amp;ncy;&amp;kcy;&amp;acy; 227 &amp;icy;&amp;zcy; 1159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786322"/>
            <a:ext cx="2786082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40A2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-main-pic" descr="&amp;Kcy;&amp;acy;&amp;rcy;&amp;tcy;&amp;icy;&amp;ncy;&amp;kcy;&amp;acy; 193 &amp;icy;&amp;zcy; 1159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1" y="4786322"/>
            <a:ext cx="3071834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AD22E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7500990" cy="2714644"/>
          </a:xfrm>
          <a:solidFill>
            <a:srgbClr val="1EE25B"/>
          </a:solidFill>
          <a:effectLst>
            <a:innerShdw blurRad="63500" dist="50800" dir="13500000">
              <a:prstClr val="black">
                <a:alpha val="50000"/>
              </a:prstClr>
            </a:innerShdw>
            <a:softEdge rad="127000"/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Каждый взрослый человек испытывает различные эмоциональные состояния – радости, грусти, удивления, сочувствия, восторга и т.д. Взрослый человек умело контролирует свои эмоции. А ребёнок?  Он естественный. Он не способен контролировать и скрывать свои эмоции так, как взрослый. Он не умеет быть равнодушным к тем событиям, которые происходят вокруг него. Как сделать так, чтобы в каждом ребёнке вызвать искренность его эмоций?</a:t>
            </a:r>
          </a:p>
        </p:txBody>
      </p:sp>
      <p:pic>
        <p:nvPicPr>
          <p:cNvPr id="6146" name="Picture 2" descr="http://www.detskiy-mir.net/images/anim/45_md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86190"/>
            <a:ext cx="1960486" cy="2739313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148" name="Picture 4" descr="http://www.detskiy-mir.net/images/anim/24_md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928934"/>
            <a:ext cx="2667378" cy="2553061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4 основных способа выражения гнева:</a:t>
            </a:r>
            <a:endParaRPr lang="ru-RU" sz="3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785926"/>
            <a:ext cx="5114932" cy="4786346"/>
          </a:xfrm>
          <a:solidFill>
            <a:srgbClr val="AD22E4"/>
          </a:solidFill>
          <a:ln w="57150">
            <a:solidFill>
              <a:srgbClr val="6600CC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1. Прямо заявить о своих чувствах, при этом давая выход отрицательным эмоциям.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2. Выразить гнев в косвенной форме, вымещая его на человеке или на предмете, который представляется разгневанному неопасным.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3. Сдерживать свой гнев, «загоняя» его внутрь. В этом случае постепенно накапливающиеся отрицательные чувства будут способствовать возникновению стресса.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4. Задерживать негативную эмоцию до момента её наступления, не давая ей возможности развиваться, при этом человек пытается выяснить причину гнева и устранить её в кратчайший срок.</a:t>
            </a:r>
            <a:endParaRPr lang="ru-RU" sz="18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14346" y="2163144"/>
            <a:ext cx="4786346" cy="4594839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rgbClr val="FF33CC"/>
          </a:solidFill>
          <a:effectLst>
            <a:glow rad="101600">
              <a:srgbClr val="FFFF00">
                <a:alpha val="6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Преодоление негативных эмоциональных состояний у детей возможно только в процессе целенаправленной, систематической, содержательной и организованной работы педагога с детьми.</a:t>
            </a:r>
            <a:endParaRPr lang="ru-RU" sz="24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714752"/>
            <a:ext cx="6758006" cy="2928958"/>
          </a:xfrm>
          <a:solidFill>
            <a:srgbClr val="33CC33"/>
          </a:solidFill>
          <a:effectLst>
            <a:glow rad="101600">
              <a:srgbClr val="FFFF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Используемые пособия в преодолении негативных эмоциональных состояний: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«Мешочек крика»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«Подушечка для битья»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«Коврик злости»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-  «Мусорное ведро»</a:t>
            </a:r>
            <a:endParaRPr lang="ru-RU" sz="24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Дети играют в врач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5008" y="4429132"/>
            <a:ext cx="2867780" cy="216218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172" name="Picture 4" descr="Ребенок с молотком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2286016" cy="2111391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174" name="Picture 6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28596" y="1785926"/>
            <a:ext cx="2017466" cy="190291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176" name="Picture 8" descr="Анимашки Мультяшки, Анимашки мультяшек, разные анимашки | Smayli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228702"/>
            <a:ext cx="2428892" cy="265749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2714620"/>
            <a:ext cx="6429420" cy="3929090"/>
          </a:xfr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С детских лет ребёнок должен осознавать себя человеком,  личностью.  Малышу нужно читать книги, ходить с ним в театры, музеи, на выставки. Если же этого нет в семье, то воспитатель должен быть «ходячим университетом» и, конечно же, доброй и заботливой мамой. Помнить, что эмоциональное благополучие ребёнка – главное условие его физического и душевного здоровья.</a:t>
            </a: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Улыбка на лице, как много это значит,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  Когда смеются все, когда никто не плачет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b="1" dirty="0" smtClean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57166"/>
            <a:ext cx="6715172" cy="2357454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      Чтобы научить ребёнка адекватно оценивать себя и свою деятельность, отстаивать собственное мнение, доверять себе и новым чувствам, терпимо относиться к другим людям, решающее значение имеют личностные качества воспитателя. Обычно говорят: «Какой воспитатель, такие и дети».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Кроли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3429000"/>
            <a:ext cx="2500329" cy="328614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150" name="Picture 6" descr="Анимашки Мультяшки, Анимашки мультяшек, разные анимашки | Smayli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71480"/>
            <a:ext cx="1624092" cy="2005019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152" name="Picture 8" descr="Анимашки звезды, анимированные звездочки, разные анимашки | Smayli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285728"/>
            <a:ext cx="1428760" cy="2328882"/>
          </a:xfrm>
          <a:prstGeom prst="rect">
            <a:avLst/>
          </a:prstGeom>
          <a:noFill/>
        </p:spPr>
      </p:pic>
      <p:pic>
        <p:nvPicPr>
          <p:cNvPr id="9" name="Picture 8" descr="Анимашки звезды, анимированные звездочки, разные анимашки | Smayli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714620"/>
            <a:ext cx="2318448" cy="377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Олег\Pictures\9506783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7" y="3429000"/>
            <a:ext cx="2857520" cy="2071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" name="Picture 2" descr="http://justclickit.ru/flash/glitter/glitter%20(253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9846"/>
            <a:ext cx="8501122" cy="2707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285860"/>
            <a:ext cx="8487323" cy="22510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Анимашки Животные, анимированные животные, разные картинки животных | Smayli.ru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53983" y="3357562"/>
            <a:ext cx="3432199" cy="335758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028" name="Picture 4" descr="Анимированные цветы, анимашки цветов, разные картинки цветов | Smayli.ru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500702"/>
            <a:ext cx="8143932" cy="121444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н для презентации\fon_fiz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813" y="-207963"/>
            <a:ext cx="9701213" cy="72755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143668" cy="1725602"/>
          </a:xfrm>
          <a:solidFill>
            <a:srgbClr val="FF33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В отличие от интеллектуального развития, развитию эмоциональной сферы ребёнка не всегда уделяется достаточное внимание. А ведь сама по себе эмоциональная сфера не складывается – её необходимо формировать.</a:t>
            </a:r>
            <a:endParaRPr lang="ru-RU" sz="3200" b="1" dirty="0"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786058"/>
            <a:ext cx="4429124" cy="2357454"/>
          </a:xfrm>
          <a:solidFill>
            <a:srgbClr val="FF33CC"/>
          </a:solidFill>
          <a:effectLst>
            <a:outerShdw blurRad="431800" dist="38100" dir="20100000" sx="102000" sy="102000" algn="tr" rotWithShape="0">
              <a:prstClr val="black">
                <a:alpha val="94000"/>
              </a:prstClr>
            </a:outerShdw>
            <a:softEdge rad="317500"/>
          </a:effectLst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r>
              <a:rPr lang="ru-RU" sz="2000" b="1" dirty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Ребёнок – всегда дитя своего времени, законы его развития реализуются (или не реализуются) в конкретных условиях воспитания, связанных с установками и представлениями окружающих его взрослых.</a:t>
            </a:r>
            <a:endParaRPr lang="ru-RU" sz="2000" b="1" dirty="0"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detskiy-mir.net/images/anim/144_svin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1428760" cy="1714514"/>
          </a:xfrm>
          <a:prstGeom prst="rect">
            <a:avLst/>
          </a:prstGeom>
          <a:noFill/>
        </p:spPr>
      </p:pic>
      <p:pic>
        <p:nvPicPr>
          <p:cNvPr id="5124" name="Picture 4" descr="http://www.detskiy-mir.net/images/anim/143_svin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244" y="4500570"/>
            <a:ext cx="1809756" cy="2171709"/>
          </a:xfrm>
          <a:prstGeom prst="rect">
            <a:avLst/>
          </a:prstGeom>
          <a:noFill/>
        </p:spPr>
      </p:pic>
      <p:pic>
        <p:nvPicPr>
          <p:cNvPr id="5126" name="Picture 6" descr="http://www.detskiy-mir.net/images/anim/145_svin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30"/>
            <a:ext cx="2143140" cy="2571770"/>
          </a:xfrm>
          <a:prstGeom prst="rect">
            <a:avLst/>
          </a:prstGeom>
          <a:noFill/>
        </p:spPr>
      </p:pic>
      <p:pic>
        <p:nvPicPr>
          <p:cNvPr id="5128" name="Picture 8" descr="http://www.detskiy-mir.net/images/anim/141_svin9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429132"/>
            <a:ext cx="1928826" cy="23145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фон для презентации\ca34fc5c26ead8d75ff640f7c659c3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428760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исследования особенностей развития современных дошкольников состоит в том, что традиционные методы и методики диагностики устарели и не отражают «актуального уровня развития» детей. Изменилось сознание дошкольников, так как изменилось само общество.</a:t>
            </a:r>
            <a:endParaRPr lang="ru-RU" sz="18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857496"/>
            <a:ext cx="4214842" cy="3357585"/>
          </a:xfrm>
          <a:solidFill>
            <a:srgbClr val="00B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современном ребёнке заложена деятельная натура, но проявится ли она в дальнейшей жизни – будет зависеть от условий воспитания и обучения.  Если раньше у ребёнка был хорошо развит подражательный рефлекс и он старался повторять действия за взрослыми, то у современных детей преобладает рефлекс свободы .</a:t>
            </a:r>
          </a:p>
        </p:txBody>
      </p:sp>
      <p:pic>
        <p:nvPicPr>
          <p:cNvPr id="4098" name="Picture 2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785926"/>
            <a:ext cx="2636494" cy="2239251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4100" name="Picture 4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85719" y="4071942"/>
            <a:ext cx="3126915" cy="2499283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фон для презентации\90740d4c3972bc694eb5cd9df075b0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5357850" cy="3143272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Формирование положительных эмоций должно рассматриваться, как одно из основных задач воспитания детей. Особенно это важно в дошкольный период – один из самых значимых этапов жизни детей. Одной из главных задач в воспитании детей является создание условий, гарантирующих формирование и укрепление их здоровья. </a:t>
            </a:r>
            <a:endParaRPr lang="ru-RU" sz="1800" b="1" dirty="0">
              <a:solidFill>
                <a:srgbClr val="0000FF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3571876"/>
            <a:ext cx="5143536" cy="2571768"/>
          </a:xfr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just">
              <a:buNone/>
            </a:pPr>
            <a:r>
              <a:rPr lang="ru-RU" sz="1800" b="1" dirty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В качестве одной из составляющих здоровья человека в целом выделяют психологическое здоровье.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00FF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Психологически здоровый человек – это прежде всего творческий, жизнерадостный, весёлый, открытый человек, познающий себя и окружающий мир не только разумом, но и чувствами, интуицией.</a:t>
            </a:r>
            <a:endParaRPr lang="ru-RU" dirty="0">
              <a:effectLst>
                <a:glow rad="101600">
                  <a:srgbClr val="FFFF00">
                    <a:alpha val="6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74" name="Picture 2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3857652" cy="301903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076" name="Picture 4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714488"/>
            <a:ext cx="1428760" cy="201023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фон для презентации\6564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071670" y="2786058"/>
            <a:ext cx="5715040" cy="1200329"/>
          </a:xfrm>
          <a:prstGeom prst="rect">
            <a:avLst/>
          </a:prstGeom>
          <a:solidFill>
            <a:srgbClr val="0000FF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детьми по формированию</a:t>
            </a:r>
          </a:p>
          <a:p>
            <a:pPr algn="ctr"/>
            <a:r>
              <a:rPr lang="ru-RU" sz="2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психологического</a:t>
            </a:r>
          </a:p>
          <a:p>
            <a:pPr algn="ctr"/>
            <a:r>
              <a:rPr lang="ru-RU" sz="2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здоровья включает в себя:</a:t>
            </a:r>
            <a:endParaRPr lang="ru-RU" sz="2400" b="1" cap="none" spc="5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85728"/>
            <a:ext cx="2714644" cy="2071702"/>
          </a:xfrm>
          <a:prstGeom prst="rect">
            <a:avLst/>
          </a:prstGeom>
          <a:solidFill>
            <a:srgbClr val="008000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1.Овладение   детьми языком эмоций.</a:t>
            </a:r>
          </a:p>
          <a:p>
            <a:r>
              <a:rPr lang="ru-RU" sz="12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Мимика.</a:t>
            </a:r>
          </a:p>
          <a:p>
            <a:r>
              <a:rPr lang="ru-RU" sz="12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Пантомимика.</a:t>
            </a:r>
          </a:p>
          <a:p>
            <a:r>
              <a:rPr lang="ru-RU" sz="12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Закрепление в эмоциональной сфере положительных эмоций.</a:t>
            </a:r>
          </a:p>
          <a:p>
            <a:r>
              <a:rPr lang="ru-RU" sz="12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Обучение детей адекватному выражению эмоций (соответственно ситуации).</a:t>
            </a:r>
            <a:endParaRPr lang="ru-RU" sz="1200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285728"/>
            <a:ext cx="2714644" cy="2071702"/>
          </a:xfrm>
          <a:prstGeom prst="rect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2.Коррекция агрессивности.</a:t>
            </a:r>
          </a:p>
          <a:p>
            <a:pPr algn="ctr"/>
            <a:endParaRPr lang="ru-RU" sz="1400" dirty="0" smtClean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Коррекция драчливости у дошкольников.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Снятие конфликтности в общении детей.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Снятие вербальной агрессии.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Преодоление импульсивности.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29322" y="285728"/>
            <a:ext cx="2714644" cy="2071702"/>
          </a:xfrm>
          <a:prstGeom prst="rect">
            <a:avLst/>
          </a:prstGeom>
          <a:solidFill>
            <a:srgbClr val="0000FF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3.Формирование  у дошкольников уверенности в себе.</a:t>
            </a:r>
          </a:p>
          <a:p>
            <a:pPr algn="ctr"/>
            <a:endParaRPr lang="ru-RU" sz="1400" dirty="0" smtClean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Снятие тревожности..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Коррекция страхов.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адекватной положительной самооценки.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 детей уверенности в своих силах.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357694"/>
            <a:ext cx="3286148" cy="2071702"/>
          </a:xfrm>
          <a:prstGeom prst="rect">
            <a:avLst/>
          </a:prstGeom>
          <a:solidFill>
            <a:srgbClr val="EC700A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4.Формирование социальных навыков у ребёнка.</a:t>
            </a:r>
          </a:p>
          <a:p>
            <a:pPr algn="ctr"/>
            <a:endParaRPr lang="ru-RU" sz="1400" dirty="0" smtClean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умения понимать и принимать позицию другого человека.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Овладение коммуникативными навыками. Задачи: 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200" dirty="0" err="1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дружеских взаимоотношений.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4357694"/>
            <a:ext cx="3286148" cy="2071702"/>
          </a:xfrm>
          <a:prstGeom prst="rect">
            <a:avLst/>
          </a:prstGeom>
          <a:solidFill>
            <a:srgbClr val="9933FF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5.Формирование у дошкольников нравственного сознания и поведения.</a:t>
            </a:r>
          </a:p>
          <a:p>
            <a:pPr algn="ctr"/>
            <a:endParaRPr lang="ru-RU" sz="1400" dirty="0" smtClean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нравственного сознания.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у детей ценностного отношения к моральной стороне поступков.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Формирование умений детей конструктивно общаться со сверстниками.</a:t>
            </a:r>
          </a:p>
          <a:p>
            <a:r>
              <a:rPr lang="ru-RU" sz="1200" dirty="0" smtClean="0">
                <a:ln w="3175" cmpd="sng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взаимопонимания и заботливого отношения к близким людям.</a:t>
            </a:r>
          </a:p>
          <a:p>
            <a:endParaRPr lang="ru-RU" sz="1200" dirty="0" smtClean="0">
              <a:ln w="3175" cmpd="sng">
                <a:solidFill>
                  <a:schemeClr val="bg2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Анимашки дети, анимированные картинки детей, разные анимашки | Smayli.r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214578" cy="193775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054" name="Picture 6" descr="Анимашки Дети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000504"/>
            <a:ext cx="1285884" cy="2556817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056" name="Picture 8" descr="Анимашки Дети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072330" y="2786058"/>
            <a:ext cx="1640186" cy="150019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sx="84000" sy="84000" algn="ctr" rotWithShape="0">
              <a:schemeClr val="tx1">
                <a:alpha val="93000"/>
              </a:scheme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8"/>
            <a:ext cx="4686304" cy="4000528"/>
          </a:xfrm>
          <a:solidFill>
            <a:srgbClr val="FF66FF"/>
          </a:solidFill>
          <a:effectLst>
            <a:glow rad="101600">
              <a:srgbClr val="FFFF00">
                <a:alpha val="6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effectLst>
                  <a:outerShdw blurRad="50800" dist="101600" dir="5400000" algn="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50800" dist="101600" dir="5400000" algn="r" rotWithShape="0">
                    <a:prstClr val="black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Поведение ребёнка, развитие его эмоциональной сферы является важным показателем в понимании мира маленького человека и свидетельствует о его психическом состоянии, благополучии, возможных перспективах общения.</a:t>
            </a:r>
            <a:endParaRPr lang="ru-RU" sz="2400" b="1" dirty="0">
              <a:solidFill>
                <a:srgbClr val="FFFF00"/>
              </a:solidFill>
              <a:effectLst>
                <a:outerShdw blurRad="50800" dist="101600" dir="5400000" algn="r" rotWithShape="0">
                  <a:prstClr val="black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mirgif.com/mult/multfilm-13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2190750" cy="2190750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Picture 4" descr="Пятачо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4286256"/>
            <a:ext cx="1714512" cy="236251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8" name="Picture 8" descr="http://mirgif.com/10/jemocii_1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143380"/>
            <a:ext cx="1285884" cy="2283884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шаблон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571480"/>
            <a:ext cx="8001056" cy="2000264"/>
          </a:xfrm>
          <a:prstGeom prst="rect">
            <a:avLst/>
          </a:prstGeom>
          <a:solidFill>
            <a:srgbClr val="9933FF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1EE25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Эмоции </a:t>
            </a:r>
            <a:r>
              <a:rPr lang="ru-RU" sz="20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своеобразный калейдоскоп впечатлений и переживаний, с помощью которых ребёнок взаимодействует с окружающим миром, одновременно познавая его. Эмоции являются «центральным звеном»психической жизни человека, и прежде всего ребёнка.</a:t>
            </a:r>
            <a:endParaRPr lang="ru-RU" sz="2000" b="1" dirty="0">
              <a:ln/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от Гарфилд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143374"/>
            <a:ext cx="2714625" cy="2714626"/>
          </a:xfrm>
          <a:prstGeom prst="rect">
            <a:avLst/>
          </a:prstGeom>
          <a:noFill/>
        </p:spPr>
      </p:pic>
      <p:pic>
        <p:nvPicPr>
          <p:cNvPr id="2062" name="Picture 14" descr="Плачет, текут слезы (57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857620" y="2928934"/>
            <a:ext cx="1500198" cy="118436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500694" y="2857496"/>
            <a:ext cx="3286148" cy="38576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50800" dist="50800" dir="5400000" sx="103000" sy="103000" algn="ctr" rotWithShape="0">
                    <a:schemeClr val="tx1">
                      <a:alpha val="99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Все люди – существа эмоциональные. Но дети, в меру их жизненного опыта, способны более ярко демонстрировать собственные эмоции. Плач, смех, крик и многое другое – всё это проявление эмоций. Благодаря этому мы видим отношение детей к окружающему миру, событиям, людям, поскольку они привыкли не скрывать своих эмоций.</a:t>
            </a:r>
            <a:endParaRPr lang="ru-RU" b="1" dirty="0">
              <a:solidFill>
                <a:srgbClr val="FFFF00"/>
              </a:solidFill>
              <a:effectLst>
                <a:outerShdw blurRad="50800" dist="50800" dir="5400000" sx="103000" sy="103000" algn="ctr" rotWithShape="0">
                  <a:schemeClr val="tx1">
                    <a:alpha val="99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фон для презентации\6564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1571612"/>
            <a:ext cx="1857388" cy="1714512"/>
          </a:xfrm>
          <a:prstGeom prst="roundRect">
            <a:avLst/>
          </a:prstGeom>
          <a:solidFill>
            <a:srgbClr val="FF33CC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1.Мои глаза слегка  прищурены. Уголки рта слегка приподняты. Я смеюсь. Я …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44" y="3571876"/>
            <a:ext cx="1928826" cy="1857388"/>
          </a:xfrm>
          <a:prstGeom prst="roundRect">
            <a:avLst/>
          </a:prstGeom>
          <a:solidFill>
            <a:srgbClr val="34EE26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4.Мои брови приподняты и слегка сведены к переносице. Глаза очень широко раскрыты. Я восклицаю: «О -о-о!» или «Ах!» Я …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85984" y="3643314"/>
            <a:ext cx="2071702" cy="2000264"/>
          </a:xfrm>
          <a:prstGeom prst="roundRect">
            <a:avLst/>
          </a:prstGeom>
          <a:solidFill>
            <a:srgbClr val="AD22E4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5.Мои брови приподняты и слегка сведены к переносице. Глаза очень широко открыты. Я хочу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защетиться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спрятаться, убежать. </a:t>
            </a: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….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28926" y="1571612"/>
            <a:ext cx="1857388" cy="1714512"/>
          </a:xfrm>
          <a:prstGeom prst="roundRect">
            <a:avLst/>
          </a:prstGeom>
          <a:solidFill>
            <a:srgbClr val="4C29E3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2.Глаза слегка сужены. Уголки рта опущены. Я плачу. Я  …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00694" y="1571612"/>
            <a:ext cx="2357454" cy="1643074"/>
          </a:xfrm>
          <a:prstGeom prst="roundRect">
            <a:avLst/>
          </a:prstGeom>
          <a:solidFill>
            <a:srgbClr val="EC700A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3.Мои брови нахмурены и сдвинуты. Зубы стиснуты. Губы плотно сжаты. Ноздри расширены и дрожат. Я хочу ударить. Я …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62" y="3643314"/>
            <a:ext cx="2000264" cy="2000264"/>
          </a:xfrm>
          <a:prstGeom prst="roundRect">
            <a:avLst/>
          </a:prstGeom>
          <a:solidFill>
            <a:srgbClr val="32E3F6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6.Когда мне интересно, я сосредотачиваюсь. Я смотрю внимательно на предмет. Мои брови слегка сведены. Я …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86578" y="3643314"/>
            <a:ext cx="2143140" cy="2000264"/>
          </a:xfrm>
          <a:prstGeom prst="roundRect">
            <a:avLst/>
          </a:prstGeom>
          <a:solidFill>
            <a:srgbClr val="C9159A"/>
          </a:solidFill>
          <a:ln w="762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7.Я опускаю и отворачиваю голову в сторону. Я прячу глаза. У меня краснеет лицо и уши. Я испытываю …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Грустный смайлик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1397002" cy="1143003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15" name="Picture 12" descr="Звездный восторг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3116"/>
            <a:ext cx="2893866" cy="1988522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1508" name="Picture 4" descr="Злость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428868"/>
            <a:ext cx="1262066" cy="126206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1512" name="Picture 8" descr="Удивлен (458)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357826"/>
            <a:ext cx="1143009" cy="114300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1514" name="Picture 10" descr="Страх, страшно (199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5500702"/>
            <a:ext cx="2190755" cy="876305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1516" name="Picture 12" descr="Скажу по секрету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5286388"/>
            <a:ext cx="1459376" cy="78581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21518" name="Picture 14" descr="Смущение (73)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8148" y="5286388"/>
            <a:ext cx="1190633" cy="1190636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19" name="Овал 18"/>
          <p:cNvSpPr/>
          <p:nvPr/>
        </p:nvSpPr>
        <p:spPr>
          <a:xfrm>
            <a:off x="857224" y="142852"/>
            <a:ext cx="7286676" cy="1285884"/>
          </a:xfrm>
          <a:prstGeom prst="ellipse">
            <a:avLst/>
          </a:prstGeom>
          <a:solidFill>
            <a:srgbClr val="33CC33"/>
          </a:solidFill>
          <a:effectLst>
            <a:glow rad="101600">
              <a:srgbClr val="FFFF00">
                <a:alpha val="6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повлиять на развитие эмоций детей, необходимо использовать игровые технологии.</a:t>
            </a:r>
          </a:p>
          <a:p>
            <a:pPr algn="ctr"/>
            <a:r>
              <a:rPr lang="ru-RU" b="1" dirty="0" smtClean="0">
                <a:ln w="11430"/>
                <a:solidFill>
                  <a:srgbClr val="AD22E4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 «Угадай-ка!» </a:t>
            </a:r>
            <a:endParaRPr lang="ru-RU" b="1" dirty="0">
              <a:ln w="11430"/>
              <a:solidFill>
                <a:srgbClr val="AD22E4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1502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Эмоциональное развитие         детей дошкольного  возраста. </vt:lpstr>
      <vt:lpstr>Слайд 2</vt:lpstr>
      <vt:lpstr>       В отличие от интеллектуального развития, развитию эмоциональной сферы ребёнка не всегда уделяется достаточное внимание. А ведь сама по себе эмоциональная сфера не складывается – её необходимо формировать.</vt:lpstr>
      <vt:lpstr>         Проблема исследования особенностей развития современных дошкольников состоит в том, что традиционные методы и методики диагностики устарели и не отражают «актуального уровня развития» детей. Изменилось сознание дошкольников, так как изменилось само общество.</vt:lpstr>
      <vt:lpstr>           Формирование положительных эмоций должно рассматриваться, как одно из основных задач воспитания детей. Особенно это важно в дошкольный период – один из самых значимых этапов жизни детей. Одной из главных задач в воспитании детей является создание условий, гарантирующих формирование и укрепление их здоровья. </vt:lpstr>
      <vt:lpstr>Слайд 6</vt:lpstr>
      <vt:lpstr>       Поведение ребёнка, развитие его эмоциональной сферы является важным показателем в понимании мира маленького человека и свидетельствует о его психическом состоянии, благополучии, возможных перспективах общения.</vt:lpstr>
      <vt:lpstr>Слайд 8</vt:lpstr>
      <vt:lpstr>Слайд 9</vt:lpstr>
      <vt:lpstr>«Светофор эмоций»</vt:lpstr>
      <vt:lpstr>Слайд 11</vt:lpstr>
      <vt:lpstr>Слайд 12</vt:lpstr>
      <vt:lpstr>1 серия фотопортретов</vt:lpstr>
      <vt:lpstr>Слайд 14</vt:lpstr>
      <vt:lpstr>Упражнения,  помогающие ребёнку преодолеть проявившиеся страхи:</vt:lpstr>
      <vt:lpstr>2 серия фотопортретов</vt:lpstr>
      <vt:lpstr>Слайд 17</vt:lpstr>
      <vt:lpstr>        В дошкольном возрасте у детей часто изменчиво настроение. Хотя негативные переживания непродолжительны они захватывают ребёнка полностью с чем бывает трудно справиться в одиночку. Выйти из этого состояния может помочь педагог.</vt:lpstr>
      <vt:lpstr>3 серия фотопортретов</vt:lpstr>
      <vt:lpstr>4 основных способа выражения гнева:</vt:lpstr>
      <vt:lpstr>Преодоление негативных эмоциональных состояний у детей возможно только в процессе целенаправленной, систематической, содержательной и организованной работы педагога с детьми.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148</cp:revision>
  <dcterms:created xsi:type="dcterms:W3CDTF">2014-09-12T15:21:00Z</dcterms:created>
  <dcterms:modified xsi:type="dcterms:W3CDTF">2014-11-16T19:10:33Z</dcterms:modified>
</cp:coreProperties>
</file>