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77" r:id="rId3"/>
    <p:sldId id="281" r:id="rId4"/>
    <p:sldId id="295" r:id="rId5"/>
    <p:sldId id="278" r:id="rId6"/>
    <p:sldId id="257" r:id="rId7"/>
    <p:sldId id="279" r:id="rId8"/>
    <p:sldId id="305" r:id="rId9"/>
    <p:sldId id="306" r:id="rId10"/>
    <p:sldId id="264" r:id="rId11"/>
    <p:sldId id="296" r:id="rId12"/>
    <p:sldId id="280" r:id="rId13"/>
    <p:sldId id="298" r:id="rId14"/>
    <p:sldId id="282" r:id="rId15"/>
    <p:sldId id="297" r:id="rId16"/>
    <p:sldId id="299" r:id="rId17"/>
    <p:sldId id="286" r:id="rId18"/>
    <p:sldId id="288" r:id="rId19"/>
    <p:sldId id="271" r:id="rId20"/>
    <p:sldId id="300" r:id="rId21"/>
    <p:sldId id="301" r:id="rId22"/>
    <p:sldId id="302" r:id="rId23"/>
    <p:sldId id="303" r:id="rId24"/>
    <p:sldId id="304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thumbs.dreamstime.com/z/scientific-owl-24661775.jpg"/>
          <p:cNvPicPr>
            <a:picLocks noChangeAspect="1" noChangeArrowheads="1"/>
          </p:cNvPicPr>
          <p:nvPr/>
        </p:nvPicPr>
        <p:blipFill>
          <a:blip r:embed="rId2" cstate="print"/>
          <a:srcRect r="9352"/>
          <a:stretch>
            <a:fillRect/>
          </a:stretch>
        </p:blipFill>
        <p:spPr bwMode="auto">
          <a:xfrm>
            <a:off x="357158" y="3786190"/>
            <a:ext cx="2747384" cy="25094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 общеразвивающего вида с приоритетным осуществлением деятельности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художественно-эстетическому направлению развития детей № 5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 Арзгир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Арзгирского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Ставропольского края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(МКДОУ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5 села. Арзгир)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1916833"/>
            <a:ext cx="7990656" cy="151216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Финансы – это интересно и увлекательно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285992"/>
            <a:ext cx="2525427" cy="3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143372" y="5286388"/>
            <a:ext cx="4389638" cy="127505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Воспитатель: Сидоренко О.М.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f8/0005da57-037cae9f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22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285860"/>
            <a:ext cx="5040640" cy="25003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 раунд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«Продолжи предложение»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ои документы\Мои рисунки\Фоны, рамочки\Красивые фоны\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Вопрос</a:t>
            </a:r>
            <a:r>
              <a:rPr lang="ru-RU" sz="3000" dirty="0" smtClean="0">
                <a:solidFill>
                  <a:srgbClr val="0070C0"/>
                </a:solidFill>
              </a:rPr>
              <a:t>: </a:t>
            </a:r>
            <a:r>
              <a:rPr lang="ru-RU" sz="3000" b="1" dirty="0" smtClean="0">
                <a:solidFill>
                  <a:srgbClr val="FF0000"/>
                </a:solidFill>
              </a:rPr>
              <a:t>Если  ребенку не могут купить то, что хочет, а он  добивается своего слезами и истериками. Взрослые должны……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Ответы</a:t>
            </a:r>
            <a:endParaRPr lang="ru-RU" dirty="0" smtClean="0">
              <a:solidFill>
                <a:srgbClr val="0070C0"/>
              </a:solidFill>
              <a:latin typeface="+mj-lt"/>
            </a:endParaRPr>
          </a:p>
          <a:p>
            <a:pPr lvl="1">
              <a:buNone/>
            </a:pPr>
            <a:r>
              <a:rPr lang="ru-RU" dirty="0" smtClean="0">
                <a:latin typeface="+mj-lt"/>
              </a:rPr>
              <a:t>А) говорить ребенку твердое «нет!». Но желательно спокойно при этом объяснять причину отказа.</a:t>
            </a:r>
          </a:p>
          <a:p>
            <a:pPr lvl="1">
              <a:buNone/>
            </a:pPr>
            <a:r>
              <a:rPr lang="ru-RU" dirty="0" smtClean="0"/>
              <a:t>Б) удовлетворить просьбу и требование ребенка, хоть чрезмерные траты и наносят удар по бюджету семьи.</a:t>
            </a:r>
          </a:p>
          <a:p>
            <a:pPr lvl="1">
              <a:buNone/>
            </a:pPr>
            <a:r>
              <a:rPr lang="ru-RU" dirty="0" smtClean="0"/>
              <a:t>В) предложите ему что-либо взамен, поддержите ласковым словом, телесным контактом.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22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документы\Мои рисунки\Фоны, рамочки\Красивые фоны\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183880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Вопрос: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Если ребёнку вовремя не объяснить  «что такое деньги и почему их нужно зарабатывать и экономить?», то …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Ответы:</a:t>
            </a:r>
            <a:endParaRPr lang="ru-RU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ru-RU" dirty="0" smtClean="0"/>
              <a:t>А) у него сложится об этой теме собственное мнение. После четырёх лет ребёнка, обычно, очень трудно перестроить к иному отношению к семейным финансам.</a:t>
            </a:r>
          </a:p>
          <a:p>
            <a:pPr lvl="1">
              <a:buNone/>
            </a:pPr>
            <a:r>
              <a:rPr lang="ru-RU" dirty="0" smtClean="0"/>
              <a:t>Б) это может стать причиной обид, капризов, недоверия к родителям.</a:t>
            </a:r>
          </a:p>
          <a:p>
            <a:pPr lvl="1">
              <a:buNone/>
            </a:pPr>
            <a:r>
              <a:rPr lang="ru-RU" dirty="0" smtClean="0"/>
              <a:t>В) это повлияет на формирующееся </a:t>
            </a:r>
          </a:p>
          <a:p>
            <a:pPr lvl="1">
              <a:buNone/>
            </a:pPr>
            <a:r>
              <a:rPr lang="ru-RU" dirty="0" smtClean="0"/>
              <a:t>миропонимание и восприятие окружающей действительности. Часто у детей в такой </a:t>
            </a:r>
          </a:p>
          <a:p>
            <a:pPr lvl="1">
              <a:buNone/>
            </a:pPr>
            <a:r>
              <a:rPr lang="ru-RU" dirty="0" smtClean="0"/>
              <a:t>ситуации снижается самооценка.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22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57266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22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285860"/>
            <a:ext cx="5040640" cy="25003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раунд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«Потребительская корзина»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Мои документы\Мои рисунки\Фоны, рамочки\Красивые фоны\0001-002-Portfolio-kak-sotsiokulturnoe-prostranstvo-dlja-formirov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357166"/>
            <a:ext cx="4714876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Товаром разным на любые вкусы.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Завалены все полки магазинов,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Но лишь немногие из них,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Осядут в потребительской корзине.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http://uslide.ru/images/10/17131/960/img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2" r="54095" b="15350"/>
          <a:stretch/>
        </p:blipFill>
        <p:spPr bwMode="auto">
          <a:xfrm>
            <a:off x="-428660" y="1428736"/>
            <a:ext cx="4594341" cy="438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57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Новая папка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000108"/>
            <a:ext cx="3826194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раунд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Мульти-пульти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документы\Мои рисунки\Фоны, рамочки\Красивые фоны\1258404178_020.frames.musplus.ru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20034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skazkidlyadetey.ru/wp-content/uploads/2017/09/kolo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504660" cy="2627116"/>
          </a:xfrm>
          <a:prstGeom prst="rect">
            <a:avLst/>
          </a:prstGeom>
          <a:noFill/>
        </p:spPr>
      </p:pic>
      <p:pic>
        <p:nvPicPr>
          <p:cNvPr id="8" name="Picture 2" descr="https://www.vse-skazki.com/_dr/8/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535539" cy="2644584"/>
          </a:xfrm>
          <a:prstGeom prst="rect">
            <a:avLst/>
          </a:prstGeom>
          <a:noFill/>
        </p:spPr>
      </p:pic>
      <p:pic>
        <p:nvPicPr>
          <p:cNvPr id="9" name="Picture 2" descr="https://fs01.infourok.ru/images/doc/80/96826/640/img8.jpg"/>
          <p:cNvPicPr>
            <a:picLocks noChangeAspect="1" noChangeArrowheads="1"/>
          </p:cNvPicPr>
          <p:nvPr/>
        </p:nvPicPr>
        <p:blipFill>
          <a:blip r:embed="rId5" cstate="print"/>
          <a:srcRect l="5113" t="10250" r="6688" b="3801"/>
          <a:stretch>
            <a:fillRect/>
          </a:stretch>
        </p:blipFill>
        <p:spPr bwMode="auto">
          <a:xfrm>
            <a:off x="928662" y="3571876"/>
            <a:ext cx="3546030" cy="2591707"/>
          </a:xfrm>
          <a:prstGeom prst="rect">
            <a:avLst/>
          </a:prstGeom>
          <a:noFill/>
        </p:spPr>
      </p:pic>
      <p:pic>
        <p:nvPicPr>
          <p:cNvPr id="10" name="Picture 4" descr="https://kidsvisitor.com/media/event_images/78/d7/78d78e65e2a00a30a6d38e2ea90eb9e36e67b2ac.jpeg"/>
          <p:cNvPicPr>
            <a:picLocks noChangeAspect="1" noChangeArrowheads="1"/>
          </p:cNvPicPr>
          <p:nvPr/>
        </p:nvPicPr>
        <p:blipFill>
          <a:blip r:embed="rId6" cstate="print"/>
          <a:srcRect l="4329" r="-72"/>
          <a:stretch>
            <a:fillRect/>
          </a:stretch>
        </p:blipFill>
        <p:spPr bwMode="auto">
          <a:xfrm>
            <a:off x="785786" y="642918"/>
            <a:ext cx="3719303" cy="2789478"/>
          </a:xfrm>
          <a:prstGeom prst="rect">
            <a:avLst/>
          </a:prstGeom>
          <a:noFill/>
        </p:spPr>
      </p:pic>
      <p:pic>
        <p:nvPicPr>
          <p:cNvPr id="7" name="Picture 2" descr="http://puzzleit.ru/files/puzzles/19/18787/_original.jpg"/>
          <p:cNvPicPr>
            <a:picLocks noChangeAspect="1" noChangeArrowheads="1"/>
          </p:cNvPicPr>
          <p:nvPr/>
        </p:nvPicPr>
        <p:blipFill>
          <a:blip r:embed="rId7" cstate="print"/>
          <a:srcRect l="5454" r="2682"/>
          <a:stretch>
            <a:fillRect/>
          </a:stretch>
        </p:blipFill>
        <p:spPr bwMode="auto">
          <a:xfrm>
            <a:off x="2928926" y="2214554"/>
            <a:ext cx="3768749" cy="2812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65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14686"/>
            <a:ext cx="7112310" cy="292895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Задачи: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Сформировать у родителей элементарные экономические знания при помощи деловой игры.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Развивать практических умений быстрого и правильного нахождения и принятия решений в ходе игры;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Привить экономное и бережное отношение к деньгам путем вовлечения родителей в образовательный процесс.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57166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b="1" dirty="0" smtClean="0">
                <a:solidFill>
                  <a:srgbClr val="0070C0"/>
                </a:solidFill>
              </a:rPr>
              <a:t>демонстрация форм и приемов работы  по формированию основ финансовой грамотности  в ДОУ.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Новая папка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000108"/>
            <a:ext cx="3826194" cy="257176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раунд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«Видео письмо»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22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22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285860"/>
            <a:ext cx="5040640" cy="25003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раунд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Отгадайка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02" y="0"/>
            <a:ext cx="5072098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Desktop\22\img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22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285860"/>
            <a:ext cx="5040640" cy="25003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 раунд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«Пословицы и поговорки»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ocuments\Новая папка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sun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" y="0"/>
            <a:ext cx="9144000" cy="6829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 (3)\IMG_41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1" y="500042"/>
            <a:ext cx="6953299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1\Desktop\Новая папка (3)\IMG_3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69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1\Desktop\Новая папка (3)\IMG_4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428736"/>
            <a:ext cx="657229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Мои рисунки\Фоны, рамочки\Красивые фоны\0001-001-Stikhi-A.L.-B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0" y="-380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157161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2\img_user_file_56782ba43117b_1.jpg"/>
          <p:cNvPicPr>
            <a:picLocks noChangeAspect="1" noChangeArrowheads="1"/>
          </p:cNvPicPr>
          <p:nvPr/>
        </p:nvPicPr>
        <p:blipFill>
          <a:blip r:embed="rId2"/>
          <a:srcRect r="26484"/>
          <a:stretch>
            <a:fillRect/>
          </a:stretch>
        </p:blipFill>
        <p:spPr bwMode="auto">
          <a:xfrm>
            <a:off x="6357950" y="4000503"/>
            <a:ext cx="2786050" cy="2842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908684"/>
          </a:xfrm>
        </p:spPr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Вот игровое поле и волчок со стрелкой</a:t>
            </a:r>
          </a:p>
          <a:p>
            <a:r>
              <a:rPr lang="ru-RU" dirty="0" smtClean="0"/>
              <a:t> Для игры разделимся на две команды. </a:t>
            </a:r>
          </a:p>
          <a:p>
            <a:r>
              <a:rPr lang="ru-RU" dirty="0" smtClean="0"/>
              <a:t>Вы возьмите себе смайлик из коробочки.</a:t>
            </a:r>
          </a:p>
          <a:p>
            <a:r>
              <a:rPr lang="ru-RU" dirty="0" smtClean="0"/>
              <a:t> Каждая  команда  крутит волчок и получает задание. </a:t>
            </a:r>
          </a:p>
          <a:p>
            <a:r>
              <a:rPr lang="ru-RU" dirty="0" smtClean="0"/>
              <a:t>Игра состоит из нескольких раундов, за каждый правильный ответ, вы получите золотую монетку. </a:t>
            </a:r>
          </a:p>
          <a:p>
            <a:r>
              <a:rPr lang="ru-RU" dirty="0" smtClean="0"/>
              <a:t>В конце игры мы подсчитаем </a:t>
            </a:r>
          </a:p>
          <a:p>
            <a:pPr>
              <a:buNone/>
            </a:pPr>
            <a:r>
              <a:rPr lang="ru-RU" dirty="0" smtClean="0"/>
              <a:t>заработанную вами сумму денег </a:t>
            </a:r>
          </a:p>
          <a:p>
            <a:pPr>
              <a:buNone/>
            </a:pPr>
            <a:r>
              <a:rPr lang="ru-RU" dirty="0" smtClean="0"/>
              <a:t>и узнаем, кто победил.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0814324_3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0" y="198900"/>
            <a:ext cx="8604985" cy="6460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2778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Банк вложений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2768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Замок экономии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207" y="17008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Деревня доходов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2200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кредита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431047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Крепость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инвестиций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3429000"/>
            <a:ext cx="17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Башня налогов </a:t>
            </a:r>
          </a:p>
        </p:txBody>
      </p:sp>
      <p:sp>
        <p:nvSpPr>
          <p:cNvPr id="14" name="TextBox 13"/>
          <p:cNvSpPr txBox="1"/>
          <p:nvPr/>
        </p:nvSpPr>
        <p:spPr>
          <a:xfrm rot="19467668">
            <a:off x="3791561" y="446146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Река потребностей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8304" y="2276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Вихрь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проблем</a:t>
            </a:r>
          </a:p>
        </p:txBody>
      </p:sp>
      <p:pic>
        <p:nvPicPr>
          <p:cNvPr id="3" name="Picture 4" descr="https://fs01.infourok.ru/images/doc/69/84241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679306"/>
            <a:ext cx="1372818" cy="10296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918859" y="50732"/>
            <a:ext cx="3888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Экономика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22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5040640" cy="1837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1 раунд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«Доход - расход»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22\1334f6650c6f3773207d16d07d9426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22\2d4ec9c892aeaaffc8a1989b8d06e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343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Задачи: - Сформировать у родителей элементарные экономические знания при помощи деловой игры. - Развивать практических умений быстрого и правильного нахождения и принятия решений в ходе игры; - Привить экономное и бережное отношение к деньгам путем вовлечения родителей в образовательный процесс.  </vt:lpstr>
      <vt:lpstr>Слайд 3</vt:lpstr>
      <vt:lpstr>Слайд 4</vt:lpstr>
      <vt:lpstr>Правила игры</vt:lpstr>
      <vt:lpstr>Слайд 6</vt:lpstr>
      <vt:lpstr>1 раунд  «Доход - расход»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Олеся</cp:lastModifiedBy>
  <cp:revision>49</cp:revision>
  <dcterms:created xsi:type="dcterms:W3CDTF">2017-12-08T17:53:17Z</dcterms:created>
  <dcterms:modified xsi:type="dcterms:W3CDTF">2024-01-14T09:53:47Z</dcterms:modified>
</cp:coreProperties>
</file>