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89" r:id="rId6"/>
    <p:sldId id="286" r:id="rId7"/>
    <p:sldId id="285" r:id="rId8"/>
    <p:sldId id="284" r:id="rId9"/>
    <p:sldId id="272" r:id="rId10"/>
    <p:sldId id="274" r:id="rId11"/>
    <p:sldId id="276" r:id="rId12"/>
    <p:sldId id="291" r:id="rId13"/>
    <p:sldId id="278" r:id="rId14"/>
    <p:sldId id="283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4.wdp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rgbClr val="03D4A8">
                  <a:alpha val="40000"/>
                </a:srgbClr>
              </a:gs>
              <a:gs pos="25000">
                <a:srgbClr val="21D6E0"/>
              </a:gs>
              <a:gs pos="14583">
                <a:srgbClr val="21D6E0">
                  <a:alpha val="52000"/>
                </a:srgbClr>
              </a:gs>
              <a:gs pos="6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r>
              <a:rPr lang="ru-RU" sz="1400" b="1" dirty="0" smtClean="0">
                <a:latin typeface="Arial" charset="0"/>
                <a:ea typeface="Calibri" pitchFamily="34" charset="0"/>
                <a:cs typeface="Arial" charset="0"/>
              </a:rPr>
              <a:t/>
            </a:r>
            <a:br>
              <a:rPr lang="ru-RU" sz="1400" b="1" dirty="0" smtClean="0">
                <a:latin typeface="Arial" charset="0"/>
                <a:ea typeface="Calibri" pitchFamily="34" charset="0"/>
                <a:cs typeface="Arial" charset="0"/>
              </a:rPr>
            </a:br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детский сад  общеразвивающего вида с приоритетным осуществлением деятельности  </a:t>
            </a:r>
            <a:r>
              <a:rPr lang="ru-RU" sz="1400" b="1" dirty="0" smtClean="0">
                <a:latin typeface="Arial" charset="0"/>
                <a:cs typeface="Arial" charset="0"/>
              </a:rPr>
              <a:t/>
            </a:r>
            <a:br>
              <a:rPr lang="ru-RU" sz="1400" b="1" dirty="0" smtClean="0">
                <a:latin typeface="Arial" charset="0"/>
                <a:cs typeface="Arial" charset="0"/>
              </a:rPr>
            </a:br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по художественно-эстетическому направлению развития детей № 5</a:t>
            </a:r>
            <a:r>
              <a:rPr lang="ru-RU" sz="1400" b="1" dirty="0" smtClean="0">
                <a:latin typeface="Arial" charset="0"/>
                <a:cs typeface="Arial" charset="0"/>
              </a:rPr>
              <a:t/>
            </a:r>
            <a:br>
              <a:rPr lang="ru-RU" sz="1400" b="1" dirty="0" smtClean="0">
                <a:latin typeface="Arial" charset="0"/>
                <a:cs typeface="Arial" charset="0"/>
              </a:rPr>
            </a:br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села Арзгир Арзгирского района Ставропольского края</a:t>
            </a:r>
            <a:r>
              <a:rPr lang="ru-RU" sz="1400" b="1" dirty="0" smtClean="0">
                <a:latin typeface="Arial" charset="0"/>
                <a:cs typeface="Arial" charset="0"/>
              </a:rPr>
              <a:t/>
            </a:r>
            <a:br>
              <a:rPr lang="ru-RU" sz="1400" b="1" dirty="0" smtClean="0">
                <a:latin typeface="Arial" charset="0"/>
                <a:cs typeface="Arial" charset="0"/>
              </a:rPr>
            </a:br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(МКДОУ </a:t>
            </a:r>
            <a:r>
              <a:rPr lang="ru-RU" sz="1400" b="1" dirty="0" err="1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д</a:t>
            </a:r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/с № 5 села. Арзгир)</a:t>
            </a:r>
            <a:r>
              <a:rPr lang="ru-RU" sz="1400" dirty="0" smtClean="0">
                <a:latin typeface="Arial" charset="0"/>
                <a:cs typeface="Arial" charset="0"/>
              </a:rPr>
              <a:t/>
            </a:r>
            <a:br>
              <a:rPr lang="ru-RU" sz="1400" dirty="0" smtClean="0">
                <a:latin typeface="Arial" charset="0"/>
                <a:cs typeface="Arial" charset="0"/>
              </a:rPr>
            </a:br>
            <a:r>
              <a:rPr lang="ru-RU" sz="1400" b="1" i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ru-RU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 algn="ctr">
              <a:buNone/>
            </a:pPr>
            <a:r>
              <a:rPr lang="ru-RU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«Формирование привычки к здоровому </a:t>
            </a:r>
          </a:p>
          <a:p>
            <a:pPr algn="ctr">
              <a:buNone/>
            </a:pPr>
            <a:r>
              <a:rPr lang="ru-RU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образу жизни детей дошкольного возраста»</a:t>
            </a: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b="1" dirty="0" smtClean="0">
                <a:ln w="12700" cmpd="sng">
                  <a:solidFill>
                    <a:srgbClr val="000099"/>
                  </a:solidFill>
                  <a:prstDash val="solid"/>
                </a:ln>
                <a:solidFill>
                  <a:srgbClr val="3333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2000" b="1" dirty="0" smtClean="0">
                <a:ln w="12700" cmpd="sng">
                  <a:solidFill>
                    <a:srgbClr val="000099"/>
                  </a:solidFill>
                  <a:prstDash val="solid"/>
                </a:ln>
                <a:solidFill>
                  <a:srgbClr val="3333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«Сказка»</a:t>
            </a:r>
          </a:p>
          <a:p>
            <a:pPr algn="just">
              <a:buNone/>
            </a:pPr>
            <a:r>
              <a:rPr lang="ru-RU" sz="2000" b="1" dirty="0" smtClean="0">
                <a:ln w="12700" cmpd="sng">
                  <a:solidFill>
                    <a:srgbClr val="000099"/>
                  </a:solidFill>
                  <a:prstDash val="solid"/>
                </a:ln>
                <a:solidFill>
                  <a:srgbClr val="3333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Воспитатель:</a:t>
            </a:r>
          </a:p>
          <a:p>
            <a:pPr algn="just">
              <a:buNone/>
            </a:pPr>
            <a:r>
              <a:rPr lang="ru-RU" sz="2000" b="1" dirty="0" smtClean="0">
                <a:ln w="12700" cmpd="sng">
                  <a:solidFill>
                    <a:srgbClr val="000099"/>
                  </a:solidFill>
                  <a:prstDash val="solid"/>
                </a:ln>
                <a:solidFill>
                  <a:srgbClr val="3333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Сидоренко О.М</a:t>
            </a:r>
            <a:endParaRPr lang="ru-RU" sz="2000" b="1" i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\Desktop\3-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75" b="97668" l="1875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57224" y="4000504"/>
            <a:ext cx="4333884" cy="2580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rgbClr val="03D4A8">
                  <a:alpha val="4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Гимнастика пробуждения – это специально сконструированный </a:t>
            </a:r>
          </a:p>
          <a:p>
            <a:pPr algn="ctr">
              <a:buNone/>
            </a:pPr>
            <a:r>
              <a:rPr lang="ru-RU" sz="24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упражнений, позволяющий постепенно разогреть мышцы и поднять настроение</a:t>
            </a:r>
          </a:p>
        </p:txBody>
      </p:sp>
      <p:pic>
        <p:nvPicPr>
          <p:cNvPr id="4" name="Picture 2" descr="C:\Users\1\Desktop\Новая папка (6)\Camera\20190411_131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3729"/>
          <a:stretch>
            <a:fillRect/>
          </a:stretch>
        </p:blipFill>
        <p:spPr bwMode="auto">
          <a:xfrm>
            <a:off x="285720" y="1500174"/>
            <a:ext cx="387141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1\Desktop\Новая папка (6)\Camera\20190411_131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-8571" t="25715"/>
          <a:stretch>
            <a:fillRect/>
          </a:stretch>
        </p:blipFill>
        <p:spPr bwMode="auto">
          <a:xfrm>
            <a:off x="4786314" y="1571612"/>
            <a:ext cx="4262467" cy="233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1\Desktop\Новая папка (6)\Camera\20190411_131404.jpg"/>
          <p:cNvPicPr>
            <a:picLocks noChangeAspect="1" noChangeArrowheads="1"/>
          </p:cNvPicPr>
          <p:nvPr/>
        </p:nvPicPr>
        <p:blipFill>
          <a:blip r:embed="rId6" cstate="print"/>
          <a:srcRect t="28387"/>
          <a:stretch>
            <a:fillRect/>
          </a:stretch>
        </p:blipFill>
        <p:spPr bwMode="auto">
          <a:xfrm>
            <a:off x="4887739" y="4429132"/>
            <a:ext cx="425626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1\Desktop\Новая папка (6)\Camera\20190411_131436.jpg"/>
          <p:cNvPicPr>
            <a:picLocks noChangeAspect="1" noChangeArrowheads="1"/>
          </p:cNvPicPr>
          <p:nvPr/>
        </p:nvPicPr>
        <p:blipFill>
          <a:blip r:embed="rId7" cstate="print"/>
          <a:srcRect t="21277"/>
          <a:stretch>
            <a:fillRect/>
          </a:stretch>
        </p:blipFill>
        <p:spPr bwMode="auto">
          <a:xfrm>
            <a:off x="142845" y="4310936"/>
            <a:ext cx="4071966" cy="240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rgbClr val="03D4A8">
                  <a:alpha val="4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dirty="0" smtClean="0"/>
              <a:t>       </a:t>
            </a:r>
            <a:r>
              <a:rPr lang="ru-RU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</a:t>
            </a:r>
            <a:endParaRPr lang="ru-RU" b="1" dirty="0" smtClean="0"/>
          </a:p>
          <a:p>
            <a:pPr algn="ctr"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098" name="Picture 2" descr="F:\Физ Ира\IMG-20210405-WA0088.jpg"/>
          <p:cNvPicPr>
            <a:picLocks noChangeAspect="1" noChangeArrowheads="1"/>
          </p:cNvPicPr>
          <p:nvPr/>
        </p:nvPicPr>
        <p:blipFill>
          <a:blip r:embed="rId2"/>
          <a:srcRect r="8613"/>
          <a:stretch>
            <a:fillRect/>
          </a:stretch>
        </p:blipFill>
        <p:spPr bwMode="auto">
          <a:xfrm>
            <a:off x="2571736" y="3786166"/>
            <a:ext cx="37862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Администратор\Desktop\Фотографии детей\IMG_9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8"/>
            <a:ext cx="4107687" cy="273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Администратор\Desktop\папка Лера\фото для фотоколлажа\IMG_20171025_105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71546"/>
            <a:ext cx="3548592" cy="2661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rgbClr val="03D4A8">
                  <a:alpha val="4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36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Личная гигиена</a:t>
            </a:r>
            <a:endParaRPr lang="ru-RU" sz="3600" b="1" dirty="0" smtClean="0"/>
          </a:p>
          <a:p>
            <a:pPr algn="ctr">
              <a:buNone/>
            </a:pPr>
            <a:r>
              <a:rPr lang="ru-RU" sz="2000" dirty="0" smtClean="0"/>
              <a:t>           </a:t>
            </a:r>
            <a:endParaRPr lang="ru-RU" sz="2400" dirty="0"/>
          </a:p>
        </p:txBody>
      </p:sp>
      <p:pic>
        <p:nvPicPr>
          <p:cNvPr id="5122" name="Picture 2" descr="F:\Физ Ира\IMG-20210405-WA0066.jpg"/>
          <p:cNvPicPr>
            <a:picLocks noChangeAspect="1" noChangeArrowheads="1"/>
          </p:cNvPicPr>
          <p:nvPr/>
        </p:nvPicPr>
        <p:blipFill>
          <a:blip r:embed="rId2"/>
          <a:srcRect r="16178"/>
          <a:stretch>
            <a:fillRect/>
          </a:stretch>
        </p:blipFill>
        <p:spPr bwMode="auto">
          <a:xfrm>
            <a:off x="142844" y="928670"/>
            <a:ext cx="4286248" cy="2878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Физ Ира\IMG-20210405-WA0064.jpg"/>
          <p:cNvPicPr>
            <a:picLocks noChangeAspect="1" noChangeArrowheads="1"/>
          </p:cNvPicPr>
          <p:nvPr/>
        </p:nvPicPr>
        <p:blipFill>
          <a:blip r:embed="rId3"/>
          <a:srcRect t="11448" r="5714"/>
          <a:stretch>
            <a:fillRect/>
          </a:stretch>
        </p:blipFill>
        <p:spPr bwMode="auto">
          <a:xfrm>
            <a:off x="2428860" y="4365026"/>
            <a:ext cx="4714908" cy="249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Администратор\Desktop\папка Лера\фото для фотоколлажа\IMG_20171025_122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928670"/>
            <a:ext cx="3803127" cy="285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rgbClr val="03D4A8">
                  <a:alpha val="4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Благоприятная психологическая обстановка в семье и саду</a:t>
            </a:r>
          </a:p>
          <a:p>
            <a:pPr algn="ctr"/>
            <a:endParaRPr lang="ru-RU" sz="2400" b="1" i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6" descr="C:\Users\1\Desktop\олеся телефон\IMG-20191114-WA0026.jpg"/>
          <p:cNvPicPr>
            <a:picLocks noChangeAspect="1" noChangeArrowheads="1"/>
          </p:cNvPicPr>
          <p:nvPr/>
        </p:nvPicPr>
        <p:blipFill>
          <a:blip r:embed="rId2" cstate="print"/>
          <a:srcRect t="21212"/>
          <a:stretch>
            <a:fillRect/>
          </a:stretch>
        </p:blipFill>
        <p:spPr bwMode="auto">
          <a:xfrm>
            <a:off x="142844" y="1643050"/>
            <a:ext cx="3335604" cy="197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1\Desktop\олесин телефон\WhatsApp\Media\WhatsApp Images\IMG-20210305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32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1\Desktop\олесин телефон\WhatsApp\Media\WhatsApp Images\IMG-20210114-WA0004.jpg"/>
          <p:cNvPicPr>
            <a:picLocks noChangeAspect="1" noChangeArrowheads="1"/>
          </p:cNvPicPr>
          <p:nvPr/>
        </p:nvPicPr>
        <p:blipFill>
          <a:blip r:embed="rId4"/>
          <a:srcRect l="7317" t="7317" r="15854"/>
          <a:stretch>
            <a:fillRect/>
          </a:stretch>
        </p:blipFill>
        <p:spPr bwMode="auto">
          <a:xfrm>
            <a:off x="3143240" y="3286124"/>
            <a:ext cx="300039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1\Desktop\олесин телефон\WhatsApp\Media\WhatsApp Images\IMG-20210114-WA0007.jpg"/>
          <p:cNvPicPr>
            <a:picLocks noChangeAspect="1" noChangeArrowheads="1"/>
          </p:cNvPicPr>
          <p:nvPr/>
        </p:nvPicPr>
        <p:blipFill>
          <a:blip r:embed="rId5"/>
          <a:srcRect l="14583" t="33333"/>
          <a:stretch>
            <a:fillRect/>
          </a:stretch>
        </p:blipFill>
        <p:spPr bwMode="auto">
          <a:xfrm>
            <a:off x="6072198" y="5000636"/>
            <a:ext cx="2928959" cy="171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1\Desktop\Детки-конфетки\IMG-20181204-WA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428736"/>
            <a:ext cx="3024209" cy="2268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74" y="0"/>
            <a:ext cx="9144000" cy="6888765"/>
          </a:xfrm>
          <a:gradFill>
            <a:gsLst>
              <a:gs pos="100000">
                <a:srgbClr val="03D4A8">
                  <a:alpha val="4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здорового образа рекомендую</a:t>
            </a:r>
          </a:p>
          <a:p>
            <a:pPr algn="ctr">
              <a:buNone/>
            </a:pPr>
            <a:r>
              <a:rPr lang="ru-RU" sz="24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различные формы взаимодействия:</a:t>
            </a:r>
          </a:p>
          <a:p>
            <a:pPr algn="ctr">
              <a:buNone/>
            </a:pPr>
            <a:r>
              <a:rPr lang="ru-RU" sz="24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семинары, родительские собрания, консультации, праздники, совместные игры, где будут демонстрироваться методы и приёмы работы с детьми</a:t>
            </a:r>
          </a:p>
        </p:txBody>
      </p:sp>
      <p:pic>
        <p:nvPicPr>
          <p:cNvPr id="4" name="Picture 4" descr="C:\Users\1\Desktop\олеся телефон\IMG-20190918-WA003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11824"/>
          <a:stretch>
            <a:fillRect/>
          </a:stretch>
        </p:blipFill>
        <p:spPr bwMode="auto">
          <a:xfrm>
            <a:off x="683568" y="2996952"/>
            <a:ext cx="3816657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C:\Users\1\Desktop\олеся телефон\IMG-20191108-WA001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97993" y="2996952"/>
            <a:ext cx="3731725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rgbClr val="03D4A8">
                  <a:alpha val="4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400" b="1" i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400" b="1" i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400" b="1" i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400" b="1" i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  <a:p>
            <a:pPr algn="ctr">
              <a:buNone/>
            </a:pPr>
            <a:r>
              <a:rPr lang="ru-RU" sz="40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здоровы!!!</a:t>
            </a:r>
            <a:endParaRPr lang="ru-RU" sz="4000" b="1" i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rgbClr val="03D4A8">
                  <a:alpha val="4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не боюсь еще и еще раз повторить:</a:t>
            </a:r>
          </a:p>
          <a:p>
            <a:pPr algn="ctr">
              <a:buNone/>
            </a:pPr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забота о здоровье – это важнейший труд</a:t>
            </a:r>
          </a:p>
          <a:p>
            <a:pPr algn="ctr">
              <a:buNone/>
            </a:pPr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воспитателя. От </a:t>
            </a:r>
            <a:r>
              <a:rPr lang="ru-RU" b="1" i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жизнерадости</a:t>
            </a:r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бодрости детей зависит их духовная жизнь, мировоззрение, умственное развитие, прочность знаний, вера в </a:t>
            </a:r>
            <a:r>
              <a:rPr lang="ru-RU" b="1" i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свом</a:t>
            </a:r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силы»</a:t>
            </a:r>
          </a:p>
          <a:p>
            <a:pPr algn="ctr">
              <a:buNone/>
            </a:pPr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endParaRPr lang="ru-RU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7030A0"/>
                </a:solidFill>
              </a:rPr>
              <a:t> </a:t>
            </a:r>
          </a:p>
          <a:p>
            <a:pPr algn="ctr">
              <a:buNone/>
            </a:pP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rgbClr val="03D4A8">
                  <a:alpha val="4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– это комплекс оздоровительных </a:t>
            </a:r>
          </a:p>
          <a:p>
            <a:pPr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</a:t>
            </a:r>
            <a:r>
              <a:rPr lang="ru-RU" sz="24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обеспещивающих</a:t>
            </a:r>
            <a:endParaRPr lang="ru-RU" sz="2400" b="1" dirty="0" smtClean="0">
              <a:ln>
                <a:solidFill>
                  <a:srgbClr val="C00000"/>
                </a:solidFill>
              </a:ln>
              <a:solidFill>
                <a:srgbClr val="7030A0"/>
              </a:solidFill>
              <a:effectLst>
                <a:glow rad="127000">
                  <a:srgbClr val="FFFF00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гармоничное развитие и укрепление здоровья, повышение работоспособности людей</a:t>
            </a:r>
            <a:endParaRPr lang="ru-RU" sz="24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Физ Ира\IMG-20210405-WA0063.jpg"/>
          <p:cNvPicPr>
            <a:picLocks noChangeAspect="1" noChangeArrowheads="1"/>
          </p:cNvPicPr>
          <p:nvPr/>
        </p:nvPicPr>
        <p:blipFill>
          <a:blip r:embed="rId2"/>
          <a:srcRect r="17978"/>
          <a:stretch>
            <a:fillRect/>
          </a:stretch>
        </p:blipFill>
        <p:spPr bwMode="auto">
          <a:xfrm>
            <a:off x="1571604" y="3071810"/>
            <a:ext cx="5214974" cy="357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rgbClr val="03D4A8">
                  <a:alpha val="4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оздоровительной работы в ДОУ:</a:t>
            </a:r>
          </a:p>
          <a:p>
            <a:pPr algn="ctr">
              <a:buNone/>
            </a:pP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-расширить и укреплять знания детей о </a:t>
            </a:r>
          </a:p>
          <a:p>
            <a:pPr algn="ctr">
              <a:buNone/>
            </a:pP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 образе жизни;</a:t>
            </a:r>
          </a:p>
          <a:p>
            <a:pPr algn="ctr">
              <a:buNone/>
            </a:pP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-совершенствовать физические способности;</a:t>
            </a:r>
          </a:p>
          <a:p>
            <a:pPr algn="ctr">
              <a:buNone/>
            </a:pP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желание вести здоровый образ жизни</a:t>
            </a:r>
          </a:p>
          <a:p>
            <a:pPr algn="ctr">
              <a:buNone/>
            </a:pPr>
            <a:endParaRPr lang="ru-RU" sz="2000" b="1" dirty="0" smtClean="0">
              <a:ln>
                <a:solidFill>
                  <a:srgbClr val="C00000"/>
                </a:solidFill>
              </a:ln>
              <a:solidFill>
                <a:srgbClr val="7030A0"/>
              </a:solidFill>
              <a:effectLst>
                <a:glow rad="127000">
                  <a:srgbClr val="FFFF00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</a:p>
          <a:p>
            <a:pPr>
              <a:buNone/>
            </a:pPr>
            <a:endParaRPr lang="ru-RU" sz="20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3074" name="Picture 2" descr="F:\Новая папка\Пользовательское имя  031.jpg"/>
          <p:cNvPicPr>
            <a:picLocks noChangeAspect="1" noChangeArrowheads="1"/>
          </p:cNvPicPr>
          <p:nvPr/>
        </p:nvPicPr>
        <p:blipFill>
          <a:blip r:embed="rId2" cstate="print"/>
          <a:srcRect r="9373" b="4688"/>
          <a:stretch>
            <a:fillRect/>
          </a:stretch>
        </p:blipFill>
        <p:spPr bwMode="auto">
          <a:xfrm>
            <a:off x="284648" y="3238546"/>
            <a:ext cx="4144476" cy="290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1\Desktop\олеся телефон\20201001_090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62" y="3357562"/>
            <a:ext cx="4069756" cy="274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rgbClr val="03D4A8">
                  <a:alpha val="4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аспекты здорового образа жизни ребёнка:</a:t>
            </a:r>
          </a:p>
          <a:p>
            <a:pPr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-двигательная активность;</a:t>
            </a:r>
          </a:p>
          <a:p>
            <a:pPr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-рациональный режим;</a:t>
            </a:r>
          </a:p>
          <a:p>
            <a:pPr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-рациональное питание;</a:t>
            </a:r>
          </a:p>
          <a:p>
            <a:pPr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-личная гигиена;</a:t>
            </a:r>
          </a:p>
          <a:p>
            <a:pPr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-закаливание;</a:t>
            </a:r>
          </a:p>
          <a:p>
            <a:pPr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-благоприятная и психологическая  обстановка</a:t>
            </a:r>
          </a:p>
          <a:p>
            <a:pPr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детском саду и семье</a:t>
            </a:r>
          </a:p>
        </p:txBody>
      </p:sp>
      <p:pic>
        <p:nvPicPr>
          <p:cNvPr id="6" name="Picture 3" descr="F:\Новая папка\IMG-20170805-WA0001.jpg"/>
          <p:cNvPicPr>
            <a:picLocks noChangeAspect="1" noChangeArrowheads="1"/>
          </p:cNvPicPr>
          <p:nvPr/>
        </p:nvPicPr>
        <p:blipFill>
          <a:blip r:embed="rId2"/>
          <a:srcRect t="31646"/>
          <a:stretch>
            <a:fillRect/>
          </a:stretch>
        </p:blipFill>
        <p:spPr bwMode="auto">
          <a:xfrm>
            <a:off x="428596" y="3857628"/>
            <a:ext cx="2821802" cy="257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C:\Users\1\Desktop\олеся телефон\Sent\IMG-20200814-WA0021.jpg"/>
          <p:cNvPicPr>
            <a:picLocks noChangeAspect="1" noChangeArrowheads="1"/>
          </p:cNvPicPr>
          <p:nvPr/>
        </p:nvPicPr>
        <p:blipFill>
          <a:blip r:embed="rId3"/>
          <a:srcRect t="12749" r="12561"/>
          <a:stretch>
            <a:fillRect/>
          </a:stretch>
        </p:blipFill>
        <p:spPr bwMode="auto">
          <a:xfrm>
            <a:off x="5072066" y="3786190"/>
            <a:ext cx="364333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rgbClr val="03D4A8">
                  <a:alpha val="4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</a:t>
            </a:r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</a:p>
          <a:p>
            <a:pPr algn="ctr">
              <a:buNone/>
            </a:pPr>
            <a:endParaRPr lang="ru-RU" sz="2000" b="1" dirty="0" smtClean="0">
              <a:ln>
                <a:solidFill>
                  <a:srgbClr val="C00000"/>
                </a:solidFill>
              </a:ln>
              <a:solidFill>
                <a:srgbClr val="7030A0"/>
              </a:solidFill>
              <a:effectLst>
                <a:glow rad="127000">
                  <a:srgbClr val="FFFF00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</a:p>
          <a:p>
            <a:pPr>
              <a:buNone/>
            </a:pPr>
            <a:endParaRPr lang="ru-RU" sz="20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6146" name="Picture 2" descr="F:\Физ Ира\IMG-20210405-WA0082.jpg"/>
          <p:cNvPicPr>
            <a:picLocks noChangeAspect="1" noChangeArrowheads="1"/>
          </p:cNvPicPr>
          <p:nvPr/>
        </p:nvPicPr>
        <p:blipFill>
          <a:blip r:embed="rId2"/>
          <a:srcRect l="17105" t="21034" r="14474"/>
          <a:stretch>
            <a:fillRect/>
          </a:stretch>
        </p:blipFill>
        <p:spPr bwMode="auto">
          <a:xfrm>
            <a:off x="285720" y="1142984"/>
            <a:ext cx="3714776" cy="241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Физ Ира\IMG-20210405-WA0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1043" y="1071546"/>
            <a:ext cx="3712957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F:\Физ Ира\IMG-20210405-WA0085.jpg"/>
          <p:cNvPicPr>
            <a:picLocks noChangeAspect="1" noChangeArrowheads="1"/>
          </p:cNvPicPr>
          <p:nvPr/>
        </p:nvPicPr>
        <p:blipFill>
          <a:blip r:embed="rId4"/>
          <a:srcRect r="41892" b="18388"/>
          <a:stretch>
            <a:fillRect/>
          </a:stretch>
        </p:blipFill>
        <p:spPr bwMode="auto">
          <a:xfrm>
            <a:off x="5214942" y="3762931"/>
            <a:ext cx="3643338" cy="288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1\Desktop\олесин телефон\WhatsApp\Media\WhatsApp Images\IMG-20210225-WA001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5720" y="3786190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F:\Физ Ира\IMG-20210405-WA0085.jpg"/>
          <p:cNvPicPr>
            <a:picLocks noChangeAspect="1" noChangeArrowheads="1"/>
          </p:cNvPicPr>
          <p:nvPr/>
        </p:nvPicPr>
        <p:blipFill>
          <a:blip r:embed="rId4"/>
          <a:srcRect r="41892" b="18388"/>
          <a:stretch>
            <a:fillRect/>
          </a:stretch>
        </p:blipFill>
        <p:spPr bwMode="auto">
          <a:xfrm>
            <a:off x="5214942" y="3786190"/>
            <a:ext cx="3643338" cy="288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rgbClr val="03D4A8">
                  <a:alpha val="4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Двигательная активность</a:t>
            </a:r>
          </a:p>
          <a:p>
            <a:pPr>
              <a:buNone/>
            </a:pPr>
            <a:r>
              <a:rPr lang="ru-RU" sz="24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физические упражнения                                         физминутки</a:t>
            </a:r>
          </a:p>
          <a:p>
            <a:pPr>
              <a:buNone/>
            </a:pPr>
            <a:endParaRPr lang="ru-RU" sz="2400" b="1" i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400" b="1" i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b="1" i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ru-RU" sz="2400" b="1" i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b="1" i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гимнастика</a:t>
            </a:r>
          </a:p>
          <a:p>
            <a:pPr algn="ctr">
              <a:buNone/>
            </a:pPr>
            <a:r>
              <a:rPr lang="ru-RU" sz="24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прогулки</a:t>
            </a:r>
          </a:p>
          <a:p>
            <a:pPr algn="ctr">
              <a:buNone/>
            </a:pPr>
            <a:endParaRPr lang="ru-RU" sz="2400" b="1" i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1\Desktop\олеся телефон\20200914_111236.jpg"/>
          <p:cNvPicPr>
            <a:picLocks noChangeAspect="1" noChangeArrowheads="1"/>
          </p:cNvPicPr>
          <p:nvPr/>
        </p:nvPicPr>
        <p:blipFill>
          <a:blip r:embed="rId2" cstate="print"/>
          <a:srcRect r="7692"/>
          <a:stretch>
            <a:fillRect/>
          </a:stretch>
        </p:blipFill>
        <p:spPr bwMode="auto">
          <a:xfrm>
            <a:off x="357158" y="928670"/>
            <a:ext cx="3429024" cy="2309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F:\Новая папка\IMG_20171025_104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928670"/>
            <a:ext cx="3357586" cy="2292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928662" y="3500438"/>
            <a:ext cx="375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 разрядки </a:t>
            </a:r>
            <a:endParaRPr lang="ru-RU" sz="2400" dirty="0"/>
          </a:p>
        </p:txBody>
      </p:sp>
      <p:pic>
        <p:nvPicPr>
          <p:cNvPr id="9" name="Picture 6" descr="F:\Физ Ира\IMG-20210405-WA00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71942"/>
            <a:ext cx="4143372" cy="2332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2" descr="C:\Users\1\Desktop\Фото\IMG_20191114_0919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3714744" cy="2518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rgbClr val="03D4A8">
                  <a:alpha val="4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</a:t>
            </a:r>
          </a:p>
          <a:p>
            <a:pPr algn="ctr">
              <a:buNone/>
            </a:pPr>
            <a:endParaRPr lang="ru-RU" sz="2400" b="1" i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подвижные игры                                                    прогулки</a:t>
            </a:r>
          </a:p>
          <a:p>
            <a:pPr algn="ctr">
              <a:buNone/>
            </a:pPr>
            <a:endParaRPr lang="ru-RU" sz="2400" b="1" i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Picture 2" descr="F:\Новая папка\IMG-20210217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85860"/>
            <a:ext cx="3500462" cy="25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1\Desktop\Новая папка\IMG-20170810-WA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3238521" cy="242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Физ Ира\IMG-20210405-WA00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002488"/>
            <a:ext cx="5072098" cy="285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100000">
                <a:srgbClr val="03D4A8">
                  <a:alpha val="4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– это правильное чередование периодов                           работы и отдыха</a:t>
            </a:r>
          </a:p>
          <a:p>
            <a:pPr>
              <a:buNone/>
            </a:pPr>
            <a:r>
              <a:rPr lang="ru-RU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Отдых</a:t>
            </a:r>
          </a:p>
          <a:p>
            <a:pPr>
              <a:buNone/>
            </a:pPr>
            <a:r>
              <a:rPr lang="ru-RU" sz="28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Активный                                            </a:t>
            </a:r>
            <a:r>
              <a:rPr lang="ru-RU" sz="2800" b="1" i="1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Пасивный</a:t>
            </a:r>
            <a:endParaRPr lang="ru-RU" sz="2800" b="1" i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1\Desktop\Детки-конфетки\IMG-20181107-WA0008.jpg"/>
          <p:cNvPicPr>
            <a:picLocks noChangeAspect="1" noChangeArrowheads="1"/>
          </p:cNvPicPr>
          <p:nvPr/>
        </p:nvPicPr>
        <p:blipFill>
          <a:blip r:embed="rId2"/>
          <a:srcRect l="4918" r="11475" b="8196"/>
          <a:stretch>
            <a:fillRect/>
          </a:stretch>
        </p:blipFill>
        <p:spPr bwMode="auto">
          <a:xfrm>
            <a:off x="214282" y="2857496"/>
            <a:ext cx="3643338" cy="2250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Администратор\Desktop\20210405_12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86058"/>
            <a:ext cx="3875463" cy="2179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206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Администратор</cp:lastModifiedBy>
  <cp:revision>71</cp:revision>
  <dcterms:created xsi:type="dcterms:W3CDTF">2021-04-03T21:21:16Z</dcterms:created>
  <dcterms:modified xsi:type="dcterms:W3CDTF">2022-08-16T06:14:41Z</dcterms:modified>
</cp:coreProperties>
</file>